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58" r:id="rId3"/>
    <p:sldId id="259" r:id="rId4"/>
    <p:sldId id="264" r:id="rId5"/>
    <p:sldId id="265" r:id="rId6"/>
    <p:sldId id="268" r:id="rId7"/>
    <p:sldId id="270" r:id="rId8"/>
    <p:sldId id="272" r:id="rId9"/>
    <p:sldId id="27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184"/>
    <p:restoredTop sz="86008" autoAdjust="0"/>
  </p:normalViewPr>
  <p:slideViewPr>
    <p:cSldViewPr snapToGrid="0">
      <p:cViewPr varScale="1">
        <p:scale>
          <a:sx n="73" d="100"/>
          <a:sy n="73" d="100"/>
        </p:scale>
        <p:origin x="208" y="1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0CE59C-EB27-4D40-9046-337529E73D01}" type="datetimeFigureOut">
              <a:rPr lang="en-US" smtClean="0"/>
              <a:t>11/15/23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FA5C01-AF4A-4E3F-96CC-78407B3BD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802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FA5C01-AF4A-4E3F-96CC-78407B3BD03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656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FA5C01-AF4A-4E3F-96CC-78407B3BD03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0454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FA5C01-AF4A-4E3F-96CC-78407B3BD03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2643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select XAI only can provide static buttons to show the explanations.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FA5C01-AF4A-4E3F-96CC-78407B3BD03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0462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>
                <a:solidFill>
                  <a:srgbClr val="000000"/>
                </a:solidFill>
                <a:effectLst/>
                <a:latin typeface="LinLibertineTB"/>
              </a:rPr>
              <a:t>Use this three measurements to assess users’ writing performance in Task2.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1800" b="1" dirty="0" err="1">
                <a:solidFill>
                  <a:srgbClr val="000000"/>
                </a:solidFill>
                <a:effectLst/>
                <a:latin typeface="Inconsolatazi4-Bold"/>
              </a:rPr>
              <a:t>ConvXAI</a:t>
            </a:r>
            <a:r>
              <a:rPr lang="en-US" sz="1800" b="1" dirty="0">
                <a:solidFill>
                  <a:srgbClr val="000000"/>
                </a:solidFill>
                <a:effectLst/>
                <a:latin typeface="Inconsolatazi4-Bold"/>
              </a:rPr>
              <a:t> </a:t>
            </a:r>
            <a:r>
              <a:rPr lang="en-US" sz="1800" b="1" dirty="0">
                <a:solidFill>
                  <a:srgbClr val="000000"/>
                </a:solidFill>
                <a:effectLst/>
                <a:latin typeface="LinLibertineTB"/>
              </a:rPr>
              <a:t>and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Inconsolatazi4-Bold"/>
              </a:rPr>
              <a:t>SelectXAI</a:t>
            </a:r>
            <a:r>
              <a:rPr lang="en-US" sz="1800" b="1" dirty="0">
                <a:solidFill>
                  <a:srgbClr val="000000"/>
                </a:solidFill>
                <a:effectLst/>
                <a:latin typeface="Inconsolatazi4-Bold"/>
              </a:rPr>
              <a:t> </a:t>
            </a:r>
            <a:r>
              <a:rPr lang="en-US" sz="1800" b="1" dirty="0">
                <a:solidFill>
                  <a:srgbClr val="000000"/>
                </a:solidFill>
                <a:effectLst/>
                <a:latin typeface="LinLibertineTB"/>
              </a:rPr>
              <a:t>can both improve the writing Structure </a:t>
            </a:r>
            <a:r>
              <a:rPr lang="en-US" sz="1800" dirty="0">
                <a:solidFill>
                  <a:srgbClr val="000000"/>
                </a:solidFill>
                <a:effectLst/>
                <a:latin typeface="LinLibertineT"/>
              </a:rPr>
              <a:t>evaluations, but not in the Quality metric. To probe the inconsistency between human and </a:t>
            </a:r>
            <a:endParaRPr lang="en-US" dirty="0"/>
          </a:p>
          <a:p>
            <a:r>
              <a:rPr lang="en-US" sz="1800" dirty="0">
                <a:solidFill>
                  <a:srgbClr val="000000"/>
                </a:solidFill>
                <a:effectLst/>
                <a:latin typeface="LinLibertineT"/>
              </a:rPr>
              <a:t>auto-metric evaluations, we further compute the Pearson correlation between the model scores and the human ratings and find </a:t>
            </a:r>
            <a:endParaRPr lang="en-US" dirty="0"/>
          </a:p>
          <a:p>
            <a:r>
              <a:rPr lang="en-US" sz="1800" dirty="0">
                <a:solidFill>
                  <a:srgbClr val="000000"/>
                </a:solidFill>
                <a:effectLst/>
                <a:latin typeface="LinLibertineT"/>
              </a:rPr>
              <a:t>that both quality and structure are negatively correlated or not correlated (quality: -0.0311 and structure: -0.1150), showing that there is a misalignment between humans and models.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FA5C01-AF4A-4E3F-96CC-78407B3BD03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3039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i="1" dirty="0">
              <a:solidFill>
                <a:srgbClr val="000000"/>
              </a:solidFill>
              <a:effectLst/>
              <a:latin typeface="LinLibertineT"/>
            </a:endParaRPr>
          </a:p>
          <a:p>
            <a:r>
              <a:rPr lang="en-US" sz="1800" b="1" dirty="0">
                <a:solidFill>
                  <a:srgbClr val="000000"/>
                </a:solidFill>
                <a:effectLst/>
                <a:latin typeface="LinLibertineTB"/>
              </a:rPr>
              <a:t>accommodate different users’ backgrounds and practical demands</a:t>
            </a:r>
            <a:r>
              <a:rPr lang="en-US" sz="1800" dirty="0">
                <a:solidFill>
                  <a:srgbClr val="000000"/>
                </a:solidFill>
                <a:effectLst/>
                <a:latin typeface="LinLibertineT"/>
              </a:rPr>
              <a:t>.</a:t>
            </a:r>
            <a:endParaRPr lang="en-US" sz="1800" i="1" dirty="0">
              <a:solidFill>
                <a:srgbClr val="000000"/>
              </a:solidFill>
              <a:effectLst/>
              <a:latin typeface="LinLibertineTI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FA5C01-AF4A-4E3F-96CC-78407B3BD03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705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8E89E-B202-7FDF-DA71-C870E2A283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69267-81EE-8DFC-9185-D4EA853AA6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4D6E97-C25B-8A06-D4F7-8C9166A78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9B9E0-257A-44FE-8330-D54AC7E4F391}" type="datetimeFigureOut">
              <a:rPr lang="en-US" smtClean="0"/>
              <a:t>11/15/23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6FE279-24B0-A263-BDE9-D09AF14ED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C26D17-237E-DC12-BB7D-5C422264E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7DBA5-3DDE-460D-805C-3338380A6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883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8EB6A-AE98-C4D5-9CDA-B1F548DE6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20BA42-E116-A476-9FBA-0F32603030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3B1FC0-CAF7-1FA5-865E-1E234567D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9B9E0-257A-44FE-8330-D54AC7E4F391}" type="datetimeFigureOut">
              <a:rPr lang="en-US" smtClean="0"/>
              <a:t>11/15/23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7A41FB-3EFD-DB15-639B-D20490DC5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C7569B-3B06-95B8-50BF-DCF21D3C5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7DBA5-3DDE-460D-805C-3338380A6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222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24C2FCF-1288-63F2-2408-5E236E447E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DE47B6-634B-D414-1A1C-FEF1E792BD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0DFB4A-29BE-8E20-215D-9C446D6F7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9B9E0-257A-44FE-8330-D54AC7E4F391}" type="datetimeFigureOut">
              <a:rPr lang="en-US" smtClean="0"/>
              <a:t>11/15/23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435008-4E3A-B77C-E032-9FCBA3878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3C59BC-9053-E8CE-0D32-C02A980B0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7DBA5-3DDE-460D-805C-3338380A6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001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33024-D7E4-341B-3CB9-73DCE45EB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00A584-1B0A-0C12-D9C6-059B4D588D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919837-8B01-64FF-BB17-61C26B133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9B9E0-257A-44FE-8330-D54AC7E4F391}" type="datetimeFigureOut">
              <a:rPr lang="en-US" smtClean="0"/>
              <a:t>11/15/23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F54F8-2FB2-6C2B-2502-1419859C7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A778C9-6840-D4D1-98B3-A2EA16030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7DBA5-3DDE-460D-805C-3338380A6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923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13904-FB24-60AB-FEA6-FB401E331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CB98A1-A853-71DC-2F0F-769B690C3F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68D08C-D9CF-688B-3BB0-B75F51A6E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9B9E0-257A-44FE-8330-D54AC7E4F391}" type="datetimeFigureOut">
              <a:rPr lang="en-US" smtClean="0"/>
              <a:t>11/15/23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36502D-560C-3FB2-CCE3-70A2E10AA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3E79DE-41A5-80F5-AF07-215902B09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7DBA5-3DDE-460D-805C-3338380A6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426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83DF4-CA36-DDE8-1F0C-8B5D0BDCF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3C9CB1-16D2-C9F6-38C2-734273DFF0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7E9211-9B4E-6180-48A6-BBFFFFF95B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DDFAD1-91B9-04BF-31BA-A2786F94E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9B9E0-257A-44FE-8330-D54AC7E4F391}" type="datetimeFigureOut">
              <a:rPr lang="en-US" smtClean="0"/>
              <a:t>11/15/23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C24DC6-B3E6-971D-5DF3-8816C0A67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FDFE82-8C23-4FE6-334B-DFB406D04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7DBA5-3DDE-460D-805C-3338380A6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875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F5C40-A30A-051C-BCCD-ED73D04B4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43A2D-362A-581B-A7F3-82656A438F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DE1D0-2211-D7A4-3BD3-6BE35076E6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B53CCE-CCB7-DB87-8EB9-01D1C6251E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8E778A-78A3-8F54-B70F-5BDE3F9395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9F418D-D8D0-11E4-46A8-266BED2DE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9B9E0-257A-44FE-8330-D54AC7E4F391}" type="datetimeFigureOut">
              <a:rPr lang="en-US" smtClean="0"/>
              <a:t>11/15/23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9BA98FC-C36F-7584-D238-E0934BE54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15EDE7-6AB8-F24A-273F-0F60BEB65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7DBA5-3DDE-460D-805C-3338380A6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802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BD549-F71E-B6AC-8C91-320D2030A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632AF3-2BAE-38F7-C923-DB762E5D9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9B9E0-257A-44FE-8330-D54AC7E4F391}" type="datetimeFigureOut">
              <a:rPr lang="en-US" smtClean="0"/>
              <a:t>11/15/23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D84F25-F9EC-5BCA-98F2-4349D4607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8A76E9-0C27-9BBB-2C25-642B0EABE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7DBA5-3DDE-460D-805C-3338380A6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132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9B463D-9EE3-360C-B338-DC2746377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9B9E0-257A-44FE-8330-D54AC7E4F391}" type="datetimeFigureOut">
              <a:rPr lang="en-US" smtClean="0"/>
              <a:t>11/15/23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BEDA4BE-F065-C313-848C-71CA512CD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878EC3-5802-8190-F19F-31A9543D4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7DBA5-3DDE-460D-805C-3338380A6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981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E3C4A-CDA8-C664-9EB8-40C40933A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853B13-53FE-C608-8B64-0A14D9C81C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0310F2-1951-2CD6-3D7F-139C095FA5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1E85E7-452F-7020-C29D-C1322D52E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9B9E0-257A-44FE-8330-D54AC7E4F391}" type="datetimeFigureOut">
              <a:rPr lang="en-US" smtClean="0"/>
              <a:t>11/15/23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0DBAA2-AAE2-8993-0D2E-AD1B359D1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D39E82-63C9-8957-2252-5F08B8372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7DBA5-3DDE-460D-805C-3338380A6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116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87B83-D279-4D9E-FDF3-A022DDF9A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F61994-3488-92A9-CAF3-7CB7AFEFCB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BE7D3E-D767-5577-714D-C43F35C5A6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97E2FC-B003-1B55-FBCA-43C59C953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9B9E0-257A-44FE-8330-D54AC7E4F391}" type="datetimeFigureOut">
              <a:rPr lang="en-US" smtClean="0"/>
              <a:t>11/15/23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02CD99-4AE0-497C-C707-3A2E2D5A6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DE2592-80F5-57D1-59DE-9C89FED15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7DBA5-3DDE-460D-805C-3338380A6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282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7B3BCF-0262-C617-FE0E-EB81D0F11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CCA28F-2BC0-A0D8-0E85-2F96A9F596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7675E-71E9-1B72-4E03-4789C5AF4E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9B9E0-257A-44FE-8330-D54AC7E4F391}" type="datetimeFigureOut">
              <a:rPr lang="en-US" smtClean="0"/>
              <a:t>11/15/23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FC321B-CA92-0191-22E7-99F43190A4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394784-55C8-34EC-693A-6547A33CC4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E7DBA5-3DDE-460D-805C-3338380A6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492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594A15-C834-66F1-72C5-0BA69EE58AFF}"/>
              </a:ext>
            </a:extLst>
          </p:cNvPr>
          <p:cNvSpPr txBox="1"/>
          <p:nvPr/>
        </p:nvSpPr>
        <p:spPr>
          <a:xfrm>
            <a:off x="683524" y="2363964"/>
            <a:ext cx="108249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000000"/>
                </a:solidFill>
                <a:effectLst/>
                <a:latin typeface="Inconsolatazi4-Bold"/>
              </a:rPr>
              <a:t>ConvXAI</a:t>
            </a:r>
            <a:r>
              <a:rPr lang="en-US" sz="2000" b="1" dirty="0">
                <a:solidFill>
                  <a:srgbClr val="000000"/>
                </a:solidFill>
                <a:latin typeface="Inconsolatazi4-Bold"/>
              </a:rPr>
              <a:t>:</a:t>
            </a:r>
            <a:endParaRPr lang="en-US" sz="2000" b="1" dirty="0"/>
          </a:p>
          <a:p>
            <a:r>
              <a:rPr lang="en-US" sz="2000" b="1" dirty="0">
                <a:solidFill>
                  <a:srgbClr val="000000"/>
                </a:solidFill>
                <a:effectLst/>
                <a:latin typeface="LinBiolinumTB"/>
              </a:rPr>
              <a:t>Delivering Heterogeneous AI Explanations via Conversations to Support Human-AI Scientific Writing </a:t>
            </a:r>
            <a:endParaRPr lang="en-US" sz="20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E4EA2FC-CC82-CA41-45A7-D856F52E283A}"/>
              </a:ext>
            </a:extLst>
          </p:cNvPr>
          <p:cNvSpPr txBox="1"/>
          <p:nvPr/>
        </p:nvSpPr>
        <p:spPr>
          <a:xfrm>
            <a:off x="683524" y="3601485"/>
            <a:ext cx="22144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Presenter: Gang</a:t>
            </a:r>
            <a:r>
              <a:rPr lang="zh-CN" altLang="en-US" dirty="0"/>
              <a:t> </a:t>
            </a:r>
            <a:r>
              <a:rPr lang="en-US" altLang="zh-CN" dirty="0"/>
              <a:t>Jiang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699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7F40159-3642-4E59-05D2-80C988FDFEA0}"/>
              </a:ext>
            </a:extLst>
          </p:cNvPr>
          <p:cNvSpPr txBox="1"/>
          <p:nvPr/>
        </p:nvSpPr>
        <p:spPr>
          <a:xfrm>
            <a:off x="378133" y="519245"/>
            <a:ext cx="1664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b="1" dirty="0"/>
              <a:t>Introduction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4E58DA7-7686-AA56-0AD5-E04FEF12CD36}"/>
              </a:ext>
            </a:extLst>
          </p:cNvPr>
          <p:cNvSpPr txBox="1"/>
          <p:nvPr/>
        </p:nvSpPr>
        <p:spPr>
          <a:xfrm>
            <a:off x="609599" y="1297722"/>
            <a:ext cx="3179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Current AI explanations (XAI)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92A2687-A35E-1EF6-0BBE-E3408EDEC38C}"/>
              </a:ext>
            </a:extLst>
          </p:cNvPr>
          <p:cNvSpPr txBox="1"/>
          <p:nvPr/>
        </p:nvSpPr>
        <p:spPr>
          <a:xfrm>
            <a:off x="5404338" y="1294182"/>
            <a:ext cx="940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Gaps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8D69F98-038D-ADDB-3D60-AF27631DBD52}"/>
              </a:ext>
            </a:extLst>
          </p:cNvPr>
          <p:cNvSpPr txBox="1"/>
          <p:nvPr/>
        </p:nvSpPr>
        <p:spPr>
          <a:xfrm>
            <a:off x="609599" y="1773603"/>
            <a:ext cx="413965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"Why X not Y?” to build trust in AI.</a:t>
            </a:r>
          </a:p>
          <a:p>
            <a:endParaRPr lang="en-US" dirty="0"/>
          </a:p>
          <a:p>
            <a:r>
              <a:rPr lang="en-US" dirty="0">
                <a:solidFill>
                  <a:srgbClr val="000000"/>
                </a:solidFill>
                <a:effectLst/>
              </a:rPr>
              <a:t>Only provides one type of explanation.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  <a:effectLst/>
              </a:rPr>
              <a:t>Unable to incorporate user feed</a:t>
            </a:r>
            <a:r>
              <a:rPr lang="en-US" dirty="0"/>
              <a:t> </a:t>
            </a:r>
            <a:r>
              <a:rPr lang="en-US" dirty="0">
                <a:solidFill>
                  <a:srgbClr val="000000"/>
                </a:solidFill>
                <a:effectLst/>
              </a:rPr>
              <a:t>back into </a:t>
            </a:r>
          </a:p>
          <a:p>
            <a:r>
              <a:rPr lang="en-US" dirty="0">
                <a:solidFill>
                  <a:srgbClr val="000000"/>
                </a:solidFill>
                <a:effectLst/>
              </a:rPr>
              <a:t>producing AI explanations.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6EA0715-E7FA-72E2-498C-981C8C2499B8}"/>
              </a:ext>
            </a:extLst>
          </p:cNvPr>
          <p:cNvSpPr txBox="1"/>
          <p:nvPr/>
        </p:nvSpPr>
        <p:spPr>
          <a:xfrm>
            <a:off x="5404338" y="1773603"/>
            <a:ext cx="678766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“I</a:t>
            </a:r>
            <a:r>
              <a:rPr lang="en-US" dirty="0">
                <a:solidFill>
                  <a:srgbClr val="000000"/>
                </a:solidFill>
                <a:effectLst/>
              </a:rPr>
              <a:t>f and how”</a:t>
            </a:r>
            <a:r>
              <a:rPr lang="en-US" i="1" dirty="0">
                <a:solidFill>
                  <a:srgbClr val="000000"/>
                </a:solidFill>
                <a:effectLst/>
              </a:rPr>
              <a:t> </a:t>
            </a:r>
            <a:r>
              <a:rPr lang="en-US" dirty="0">
                <a:solidFill>
                  <a:srgbClr val="000000"/>
                </a:solidFill>
                <a:effectLst/>
              </a:rPr>
              <a:t>to improve performance in human-AI collaborative tasks.</a:t>
            </a:r>
          </a:p>
          <a:p>
            <a:endParaRPr lang="en-US" dirty="0">
              <a:solidFill>
                <a:srgbClr val="000000"/>
              </a:solidFill>
              <a:effectLst/>
            </a:endParaRPr>
          </a:p>
          <a:p>
            <a:r>
              <a:rPr lang="en-US" dirty="0">
                <a:solidFill>
                  <a:srgbClr val="000000"/>
                </a:solidFill>
              </a:rPr>
              <a:t>E</a:t>
            </a:r>
            <a:r>
              <a:rPr lang="en-US" dirty="0">
                <a:solidFill>
                  <a:srgbClr val="000000"/>
                </a:solidFill>
                <a:effectLst/>
              </a:rPr>
              <a:t>nable users to choose counterfactual prediction foil.</a:t>
            </a:r>
          </a:p>
          <a:p>
            <a:endParaRPr lang="en-US" dirty="0">
              <a:solidFill>
                <a:srgbClr val="000000"/>
              </a:solidFill>
              <a:effectLst/>
            </a:endParaRPr>
          </a:p>
          <a:p>
            <a:r>
              <a:rPr lang="en-US" dirty="0">
                <a:solidFill>
                  <a:srgbClr val="000000"/>
                </a:solidFill>
              </a:rPr>
              <a:t>P</a:t>
            </a:r>
            <a:r>
              <a:rPr lang="en-US" dirty="0">
                <a:solidFill>
                  <a:srgbClr val="000000"/>
                </a:solidFill>
                <a:effectLst/>
              </a:rPr>
              <a:t>roduce personalized explanations for users’ individual needs</a:t>
            </a:r>
            <a:r>
              <a:rPr lang="en-US" sz="1800" dirty="0">
                <a:solidFill>
                  <a:srgbClr val="000000"/>
                </a:solidFill>
                <a:effectLst/>
                <a:latin typeface="LinLibertineT"/>
              </a:rPr>
              <a:t>.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88F6467-28AC-ADC5-7D65-6C6610AA651C}"/>
              </a:ext>
            </a:extLst>
          </p:cNvPr>
          <p:cNvSpPr txBox="1"/>
          <p:nvPr/>
        </p:nvSpPr>
        <p:spPr>
          <a:xfrm>
            <a:off x="609599" y="4960113"/>
            <a:ext cx="102459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Our proposed </a:t>
            </a:r>
            <a:r>
              <a:rPr lang="en-US" dirty="0" err="1"/>
              <a:t>ConvXAI</a:t>
            </a:r>
            <a:r>
              <a:rPr lang="en-US" dirty="0"/>
              <a:t> </a:t>
            </a:r>
            <a:r>
              <a:rPr lang="en-US"/>
              <a:t>(Conversation </a:t>
            </a:r>
            <a:r>
              <a:rPr lang="en-US" dirty="0"/>
              <a:t>AI explanation) :</a:t>
            </a:r>
          </a:p>
          <a:p>
            <a:pPr marL="342900" indent="-342900">
              <a:buAutoNum type="arabicParenBoth"/>
            </a:pPr>
            <a:r>
              <a:rPr 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improvement of user’s task rather than merely gain an understanding of the AI predictions (on </a:t>
            </a:r>
            <a:r>
              <a:rPr lang="en-US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scientific writing</a:t>
            </a:r>
            <a:r>
              <a:rPr 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).</a:t>
            </a:r>
          </a:p>
          <a:p>
            <a:pPr marL="342900" indent="-342900">
              <a:buAutoNum type="arabicParenBoth"/>
            </a:pPr>
            <a:r>
              <a:rPr 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we identify four design principles and incorporate them into the empirical system design for further evaluation with human tasks.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894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046C770-831E-8A9B-B78E-2AB30D68D9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16428"/>
            <a:ext cx="12192000" cy="522514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C14CC2C-CA49-6EB1-91AA-E555AB9B73C4}"/>
              </a:ext>
            </a:extLst>
          </p:cNvPr>
          <p:cNvSpPr txBox="1"/>
          <p:nvPr/>
        </p:nvSpPr>
        <p:spPr>
          <a:xfrm>
            <a:off x="4589882" y="6041571"/>
            <a:ext cx="2813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Fig. 1. Overview of </a:t>
            </a:r>
            <a:r>
              <a:rPr lang="en-US" dirty="0" err="1"/>
              <a:t>ConvXAI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330101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D7788CD-0EBD-CC78-4B4B-FB80C45F3D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8475" y="128156"/>
            <a:ext cx="8590666" cy="462861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54938D8-5286-2662-6599-BF5D18BDF3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0740" y="4736122"/>
            <a:ext cx="8268401" cy="212187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D9D7352-2B76-FF4D-91F6-F9882E63CA30}"/>
              </a:ext>
            </a:extLst>
          </p:cNvPr>
          <p:cNvSpPr txBox="1"/>
          <p:nvPr/>
        </p:nvSpPr>
        <p:spPr>
          <a:xfrm>
            <a:off x="193432" y="940486"/>
            <a:ext cx="2949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Baseline model: Select</a:t>
            </a:r>
            <a:r>
              <a:rPr lang="zh-CN" altLang="en-US" dirty="0"/>
              <a:t> </a:t>
            </a:r>
            <a:r>
              <a:rPr lang="en-US" altLang="zh-CN" dirty="0"/>
              <a:t>XAI</a:t>
            </a:r>
            <a:endParaRPr lang="en-US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8CB17EB3-6FB5-07D7-48DB-B6DF5C1C838A}"/>
              </a:ext>
            </a:extLst>
          </p:cNvPr>
          <p:cNvSpPr/>
          <p:nvPr/>
        </p:nvSpPr>
        <p:spPr>
          <a:xfrm>
            <a:off x="5521569" y="4736122"/>
            <a:ext cx="3915508" cy="2121877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3B1F7E6D-1FF8-DC7B-FCE6-1AED158F7AF1}"/>
              </a:ext>
            </a:extLst>
          </p:cNvPr>
          <p:cNvSpPr/>
          <p:nvPr/>
        </p:nvSpPr>
        <p:spPr>
          <a:xfrm>
            <a:off x="8276492" y="2180492"/>
            <a:ext cx="3552093" cy="2754922"/>
          </a:xfrm>
          <a:prstGeom prst="roundRect">
            <a:avLst/>
          </a:prstGeom>
          <a:noFill/>
          <a:ln w="2540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E108A4-80A3-47BA-FD03-FC23CE8A52D2}"/>
              </a:ext>
            </a:extLst>
          </p:cNvPr>
          <p:cNvSpPr txBox="1"/>
          <p:nvPr/>
        </p:nvSpPr>
        <p:spPr>
          <a:xfrm>
            <a:off x="5908238" y="2246213"/>
            <a:ext cx="3691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Statically displays all the XAI formats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36A53B9-3794-F098-AB02-874F961C0917}"/>
              </a:ext>
            </a:extLst>
          </p:cNvPr>
          <p:cNvSpPr txBox="1"/>
          <p:nvPr/>
        </p:nvSpPr>
        <p:spPr>
          <a:xfrm>
            <a:off x="2253013" y="500627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Have same 10 users question samples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5E98E3F-755D-123A-B5D5-5A2C795C4E1F}"/>
              </a:ext>
            </a:extLst>
          </p:cNvPr>
          <p:cNvSpPr txBox="1"/>
          <p:nvPr/>
        </p:nvSpPr>
        <p:spPr>
          <a:xfrm>
            <a:off x="193432" y="199292"/>
            <a:ext cx="2361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b="1" dirty="0"/>
              <a:t>Model</a:t>
            </a:r>
            <a:r>
              <a:rPr lang="zh-CN" altLang="en-US" b="1" dirty="0"/>
              <a:t> </a:t>
            </a:r>
            <a:r>
              <a:rPr lang="en-US" altLang="zh-CN" b="1" dirty="0"/>
              <a:t>comparation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7E011F2-B8D0-24D5-4F96-6103D7FB8101}"/>
              </a:ext>
            </a:extLst>
          </p:cNvPr>
          <p:cNvSpPr/>
          <p:nvPr/>
        </p:nvSpPr>
        <p:spPr>
          <a:xfrm>
            <a:off x="5521569" y="2069502"/>
            <a:ext cx="4468482" cy="722753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59C6ABF-C57D-257B-6DDF-39A0A2F81ADF}"/>
              </a:ext>
            </a:extLst>
          </p:cNvPr>
          <p:cNvSpPr/>
          <p:nvPr/>
        </p:nvSpPr>
        <p:spPr>
          <a:xfrm>
            <a:off x="1830839" y="4829567"/>
            <a:ext cx="4468482" cy="72275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221377-65AD-6CD4-4246-3701BA2CFE52}"/>
              </a:ext>
            </a:extLst>
          </p:cNvPr>
          <p:cNvSpPr txBox="1"/>
          <p:nvPr/>
        </p:nvSpPr>
        <p:spPr>
          <a:xfrm>
            <a:off x="5908238" y="1973192"/>
            <a:ext cx="1148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GUI based</a:t>
            </a:r>
          </a:p>
        </p:txBody>
      </p:sp>
    </p:spTree>
    <p:extLst>
      <p:ext uri="{BB962C8B-B14F-4D97-AF65-F5344CB8AC3E}">
        <p14:creationId xmlns:p14="http://schemas.microsoft.com/office/powerpoint/2010/main" val="2821129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5065621-B83D-3DB0-D36A-AE18123A3D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168" y="0"/>
            <a:ext cx="7772400" cy="381985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5B5219E-ABD9-BB65-03A9-31006BD90E08}"/>
              </a:ext>
            </a:extLst>
          </p:cNvPr>
          <p:cNvSpPr txBox="1"/>
          <p:nvPr/>
        </p:nvSpPr>
        <p:spPr>
          <a:xfrm>
            <a:off x="193432" y="199292"/>
            <a:ext cx="2327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dirty="0"/>
              <a:t>Model</a:t>
            </a:r>
            <a:r>
              <a:rPr lang="zh-CN" altLang="en-US" dirty="0"/>
              <a:t> </a:t>
            </a:r>
            <a:r>
              <a:rPr lang="en-US" altLang="zh-CN" dirty="0"/>
              <a:t>comparation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9438B0-4D8E-CF22-6B3D-95F3A2343D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8552" y="3020470"/>
            <a:ext cx="7127631" cy="383753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C9CD959-3CF7-91D2-05E9-7920F21F7BC8}"/>
              </a:ext>
            </a:extLst>
          </p:cNvPr>
          <p:cNvSpPr txBox="1"/>
          <p:nvPr/>
        </p:nvSpPr>
        <p:spPr>
          <a:xfrm>
            <a:off x="2332892" y="3819858"/>
            <a:ext cx="4106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Dynamic dialogs for human-ai interaction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6325E1A-6397-1823-1FBE-EF3A0EF77A00}"/>
              </a:ext>
            </a:extLst>
          </p:cNvPr>
          <p:cNvSpPr/>
          <p:nvPr/>
        </p:nvSpPr>
        <p:spPr>
          <a:xfrm>
            <a:off x="4548552" y="3020470"/>
            <a:ext cx="7127631" cy="3819857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6329FEB-A07A-394B-F61C-ECC07947CE3A}"/>
              </a:ext>
            </a:extLst>
          </p:cNvPr>
          <p:cNvSpPr txBox="1"/>
          <p:nvPr/>
        </p:nvSpPr>
        <p:spPr>
          <a:xfrm>
            <a:off x="193432" y="78171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dirty="0" err="1"/>
              <a:t>ConvXAI</a:t>
            </a:r>
            <a:r>
              <a:rPr lang="zh-CN" altLang="en-US" dirty="0"/>
              <a:t> </a:t>
            </a:r>
            <a:r>
              <a:rPr lang="en-US" altLang="zh-CN" dirty="0"/>
              <a:t>XAI</a:t>
            </a:r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AF2A681-292B-C0A1-5B42-F1BBBBBBD181}"/>
              </a:ext>
            </a:extLst>
          </p:cNvPr>
          <p:cNvSpPr/>
          <p:nvPr/>
        </p:nvSpPr>
        <p:spPr>
          <a:xfrm>
            <a:off x="2085734" y="3643147"/>
            <a:ext cx="4468482" cy="72275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042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876AFAE-7565-3CF0-FFD1-9183250F3F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8932"/>
            <a:ext cx="12192000" cy="434013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188D5B0-8418-CCDD-66B3-8A5859E6B694}"/>
              </a:ext>
            </a:extLst>
          </p:cNvPr>
          <p:cNvSpPr txBox="1"/>
          <p:nvPr/>
        </p:nvSpPr>
        <p:spPr>
          <a:xfrm>
            <a:off x="2838607" y="5504683"/>
            <a:ext cx="60943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00000"/>
                </a:solidFill>
                <a:effectLst/>
              </a:rPr>
              <a:t>Fig. 4. Analyses on users’ self-ratings on their experiences.</a:t>
            </a:r>
            <a:endParaRPr lang="en-US" sz="1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14069E-F336-B1C9-E014-5A7E25AB4C49}"/>
              </a:ext>
            </a:extLst>
          </p:cNvPr>
          <p:cNvSpPr txBox="1"/>
          <p:nvPr/>
        </p:nvSpPr>
        <p:spPr>
          <a:xfrm>
            <a:off x="319516" y="310037"/>
            <a:ext cx="1673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b="1" dirty="0"/>
              <a:t>User studies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19C75B-1510-BBFB-9526-98C209844966}"/>
              </a:ext>
            </a:extLst>
          </p:cNvPr>
          <p:cNvSpPr txBox="1"/>
          <p:nvPr/>
        </p:nvSpPr>
        <p:spPr>
          <a:xfrm>
            <a:off x="492369" y="958334"/>
            <a:ext cx="84406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1800" dirty="0">
                <a:solidFill>
                  <a:srgbClr val="000000"/>
                </a:solidFill>
                <a:effectLst/>
                <a:latin typeface="LinLibertineT"/>
              </a:rPr>
              <a:t>Task1: Open-ended writing (user-orientation: effectiveness and self-rating)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72911E-109A-4855-74DC-087EF8652457}"/>
              </a:ext>
            </a:extLst>
          </p:cNvPr>
          <p:cNvSpPr txBox="1"/>
          <p:nvPr/>
        </p:nvSpPr>
        <p:spPr>
          <a:xfrm>
            <a:off x="1802031" y="5993965"/>
            <a:ext cx="6397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ConvXAI</a:t>
            </a:r>
            <a:r>
              <a:rPr lang="en-US" dirty="0"/>
              <a:t>: Improving writing and better to understand explanations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831857-8126-4A63-A37A-1874CE6B3E1D}"/>
              </a:ext>
            </a:extLst>
          </p:cNvPr>
          <p:cNvSpPr txBox="1"/>
          <p:nvPr/>
        </p:nvSpPr>
        <p:spPr>
          <a:xfrm>
            <a:off x="9426977" y="3623019"/>
            <a:ext cx="241333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13 participants to self-rating their using experience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8830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5171680-38FF-AB51-E8FF-907B0B4ADF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318" y="1543228"/>
            <a:ext cx="6410325" cy="11525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5FADB17-DE98-8CE2-77A5-645E00FA7D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318" y="3096477"/>
            <a:ext cx="6353175" cy="115252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22896D3-3669-295E-BC00-61785039FE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592644"/>
            <a:ext cx="12192000" cy="144425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2896463-DEDC-AAB2-64F2-081ABA007F4F}"/>
              </a:ext>
            </a:extLst>
          </p:cNvPr>
          <p:cNvSpPr txBox="1"/>
          <p:nvPr/>
        </p:nvSpPr>
        <p:spPr>
          <a:xfrm>
            <a:off x="319516" y="810345"/>
            <a:ext cx="78345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1800" dirty="0">
                <a:solidFill>
                  <a:srgbClr val="000000"/>
                </a:solidFill>
                <a:effectLst/>
              </a:rPr>
              <a:t>Task2: Well-defined Tasks (Evaluation: productivity, and  performance)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4E3E21-E5A9-B5D5-E6E7-BD52C5867E12}"/>
              </a:ext>
            </a:extLst>
          </p:cNvPr>
          <p:cNvSpPr txBox="1"/>
          <p:nvPr/>
        </p:nvSpPr>
        <p:spPr>
          <a:xfrm>
            <a:off x="420565" y="1306549"/>
            <a:ext cx="2936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Measurement A: Productivity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606784-43C7-4365-12DE-5B42A384CDAB}"/>
              </a:ext>
            </a:extLst>
          </p:cNvPr>
          <p:cNvSpPr txBox="1"/>
          <p:nvPr/>
        </p:nvSpPr>
        <p:spPr>
          <a:xfrm>
            <a:off x="420565" y="2686840"/>
            <a:ext cx="5826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Measurement B: Usefulness (Rated by users)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2AEBC2-5D44-8753-01DC-5ECE4DE0EC3E}"/>
              </a:ext>
            </a:extLst>
          </p:cNvPr>
          <p:cNvSpPr txBox="1"/>
          <p:nvPr/>
        </p:nvSpPr>
        <p:spPr>
          <a:xfrm>
            <a:off x="420565" y="4297619"/>
            <a:ext cx="7512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Measurement C: Performance (Grammarly, built in models, and human rating)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473591E-A365-E820-000F-3AB9128FAD23}"/>
              </a:ext>
            </a:extLst>
          </p:cNvPr>
          <p:cNvSpPr txBox="1"/>
          <p:nvPr/>
        </p:nvSpPr>
        <p:spPr>
          <a:xfrm>
            <a:off x="1625124" y="6220510"/>
            <a:ext cx="9243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ConvXAI</a:t>
            </a:r>
            <a:r>
              <a:rPr lang="en-US" dirty="0"/>
              <a:t>: </a:t>
            </a:r>
            <a:r>
              <a:rPr lang="en-US" sz="1800" dirty="0">
                <a:solidFill>
                  <a:srgbClr val="000000"/>
                </a:solidFill>
                <a:latin typeface="LinLibertineT"/>
              </a:rPr>
              <a:t>M</a:t>
            </a:r>
            <a:r>
              <a:rPr lang="en-US" sz="1800" dirty="0">
                <a:solidFill>
                  <a:srgbClr val="000000"/>
                </a:solidFill>
                <a:effectLst/>
                <a:latin typeface="LinLibertineT"/>
              </a:rPr>
              <a:t>ore modifications, more r</a:t>
            </a:r>
            <a:r>
              <a:rPr lang="en-US" sz="1800" dirty="0">
                <a:solidFill>
                  <a:srgbClr val="000000"/>
                </a:solidFill>
                <a:latin typeface="LinLibertineT"/>
              </a:rPr>
              <a:t>e-submission times</a:t>
            </a:r>
            <a:r>
              <a:rPr lang="en-US" dirty="0">
                <a:solidFill>
                  <a:srgbClr val="000000"/>
                </a:solidFill>
                <a:latin typeface="LinLibertineT"/>
              </a:rPr>
              <a:t>, and more usefulness and performance 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E04E9E0-74B4-2F50-0571-25C91A23BECF}"/>
              </a:ext>
            </a:extLst>
          </p:cNvPr>
          <p:cNvSpPr txBox="1"/>
          <p:nvPr/>
        </p:nvSpPr>
        <p:spPr>
          <a:xfrm>
            <a:off x="319516" y="310037"/>
            <a:ext cx="1673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b="1" dirty="0"/>
              <a:t>User studies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61ABF2-5798-F727-A5FF-1D054970EF46}"/>
              </a:ext>
            </a:extLst>
          </p:cNvPr>
          <p:cNvSpPr txBox="1"/>
          <p:nvPr/>
        </p:nvSpPr>
        <p:spPr>
          <a:xfrm>
            <a:off x="6879482" y="1797885"/>
            <a:ext cx="5029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8 users and divide into 4 pair of groups, each group have a writing topics, like NLP, AI and so on.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9083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5D74D8E-B265-F5D7-1B27-6823D74E1F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397" y="1284095"/>
            <a:ext cx="3590925" cy="27813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07A1599-BC6A-435C-508B-3C04427664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246" y="4079721"/>
            <a:ext cx="9611871" cy="277827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5BCF0DF-E2D7-ED04-8D02-8F6C67724E50}"/>
              </a:ext>
            </a:extLst>
          </p:cNvPr>
          <p:cNvSpPr txBox="1"/>
          <p:nvPr/>
        </p:nvSpPr>
        <p:spPr>
          <a:xfrm>
            <a:off x="6357954" y="2776714"/>
            <a:ext cx="39108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000000"/>
                </a:solidFill>
                <a:effectLst/>
              </a:rPr>
              <a:t>User demands are changing over time.</a:t>
            </a:r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207227D-466E-FF98-A556-332C7E803C7D}"/>
              </a:ext>
            </a:extLst>
          </p:cNvPr>
          <p:cNvSpPr/>
          <p:nvPr/>
        </p:nvSpPr>
        <p:spPr>
          <a:xfrm>
            <a:off x="778213" y="3745149"/>
            <a:ext cx="3677055" cy="282102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DAD0B94-9117-A68E-408E-CFAB9A22DFAD}"/>
              </a:ext>
            </a:extLst>
          </p:cNvPr>
          <p:cNvSpPr/>
          <p:nvPr/>
        </p:nvSpPr>
        <p:spPr>
          <a:xfrm>
            <a:off x="778213" y="6338752"/>
            <a:ext cx="6595353" cy="282102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17990D-F5EE-1945-C7A8-1CDF2A2FFE72}"/>
              </a:ext>
            </a:extLst>
          </p:cNvPr>
          <p:cNvSpPr txBox="1"/>
          <p:nvPr/>
        </p:nvSpPr>
        <p:spPr>
          <a:xfrm>
            <a:off x="631689" y="568807"/>
            <a:ext cx="2693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dirty="0"/>
              <a:t>Users demands analysis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104276C-AE18-6111-B355-893CB2CD8B37}"/>
              </a:ext>
            </a:extLst>
          </p:cNvPr>
          <p:cNvSpPr/>
          <p:nvPr/>
        </p:nvSpPr>
        <p:spPr>
          <a:xfrm>
            <a:off x="704305" y="3458779"/>
            <a:ext cx="3677055" cy="282102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432A0D-CDE2-CA52-DEF0-835D0F3BE172}"/>
              </a:ext>
            </a:extLst>
          </p:cNvPr>
          <p:cNvSpPr txBox="1"/>
          <p:nvPr/>
        </p:nvSpPr>
        <p:spPr>
          <a:xfrm>
            <a:off x="867638" y="992492"/>
            <a:ext cx="3549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Analysis A: Users top2 questions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76127E-282C-D872-D46C-057DF78A0418}"/>
              </a:ext>
            </a:extLst>
          </p:cNvPr>
          <p:cNvSpPr txBox="1"/>
          <p:nvPr/>
        </p:nvSpPr>
        <p:spPr>
          <a:xfrm>
            <a:off x="805044" y="4079721"/>
            <a:ext cx="4087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Analysis B: Users cumulative questions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9DB886B-1E7C-E2D5-6CF9-081F957C2BDA}"/>
              </a:ext>
            </a:extLst>
          </p:cNvPr>
          <p:cNvSpPr txBox="1"/>
          <p:nvPr/>
        </p:nvSpPr>
        <p:spPr>
          <a:xfrm>
            <a:off x="5873262" y="1361824"/>
            <a:ext cx="5216769" cy="923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Different users have different questions and asking orders for their needs, although Examples question is the most popular question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A36DE71-D9E2-D04F-882E-78888887BE64}"/>
              </a:ext>
            </a:extLst>
          </p:cNvPr>
          <p:cNvSpPr txBox="1"/>
          <p:nvPr/>
        </p:nvSpPr>
        <p:spPr>
          <a:xfrm>
            <a:off x="6357954" y="3284900"/>
            <a:ext cx="57285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000000"/>
                </a:solidFill>
                <a:effectLst/>
              </a:rPr>
              <a:t>Customized question for users’ needs is crucial in practice.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501851E-0BDC-4444-E995-F3093C5E4A02}"/>
              </a:ext>
            </a:extLst>
          </p:cNvPr>
          <p:cNvSpPr txBox="1"/>
          <p:nvPr/>
        </p:nvSpPr>
        <p:spPr>
          <a:xfrm>
            <a:off x="6357954" y="3805520"/>
            <a:ext cx="58340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effectLst/>
                <a:ea typeface="DengXian" panose="02010600030101010101" pitchFamily="2" charset="-122"/>
              </a:rPr>
              <a:t>Proactive XAI tutorials on how to use XAI is crucial</a:t>
            </a:r>
            <a:r>
              <a:rPr lang="en-US" sz="1800" dirty="0">
                <a:effectLst/>
                <a:ea typeface="DengXian" panose="02010600030101010101" pitchFamily="2" charset="-122"/>
              </a:rPr>
              <a:t>. </a:t>
            </a:r>
            <a:endParaRPr lang="en-US" dirty="0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2E7A728-B14C-1026-3942-93C2BD4A095C}"/>
              </a:ext>
            </a:extLst>
          </p:cNvPr>
          <p:cNvCxnSpPr>
            <a:stCxn id="4" idx="3"/>
            <a:endCxn id="11" idx="1"/>
          </p:cNvCxnSpPr>
          <p:nvPr/>
        </p:nvCxnSpPr>
        <p:spPr>
          <a:xfrm flipV="1">
            <a:off x="4221322" y="1823489"/>
            <a:ext cx="1651940" cy="851256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FE5FBFA-DB8D-5426-4D9D-8D8BA92F43CE}"/>
              </a:ext>
            </a:extLst>
          </p:cNvPr>
          <p:cNvCxnSpPr>
            <a:cxnSpLocks/>
            <a:endCxn id="17" idx="1"/>
          </p:cNvCxnSpPr>
          <p:nvPr/>
        </p:nvCxnSpPr>
        <p:spPr>
          <a:xfrm flipV="1">
            <a:off x="5512904" y="3469566"/>
            <a:ext cx="845050" cy="1103282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70084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63D421F-E505-7AFE-5A54-2B54A1BD478B}"/>
              </a:ext>
            </a:extLst>
          </p:cNvPr>
          <p:cNvSpPr txBox="1"/>
          <p:nvPr/>
        </p:nvSpPr>
        <p:spPr>
          <a:xfrm>
            <a:off x="1091929" y="608138"/>
            <a:ext cx="60943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1800" b="1" dirty="0">
                <a:solidFill>
                  <a:srgbClr val="000000"/>
                </a:solidFill>
                <a:effectLst/>
                <a:latin typeface="LinLibertineTB"/>
              </a:rPr>
              <a:t>Conclusion</a:t>
            </a:r>
            <a:r>
              <a:rPr lang="en-US" b="1" dirty="0">
                <a:solidFill>
                  <a:srgbClr val="000000"/>
                </a:solidFill>
                <a:latin typeface="LinLibertineTB"/>
              </a:rPr>
              <a:t> 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F12C2D-7FEF-A6AF-A9AF-9989AE1A8741}"/>
              </a:ext>
            </a:extLst>
          </p:cNvPr>
          <p:cNvSpPr txBox="1"/>
          <p:nvPr/>
        </p:nvSpPr>
        <p:spPr>
          <a:xfrm>
            <a:off x="1091929" y="1095503"/>
            <a:ext cx="10736656" cy="233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1800" dirty="0">
                <a:solidFill>
                  <a:srgbClr val="000000"/>
                </a:solidFill>
                <a:effectLst/>
                <a:latin typeface="LinLibertineT"/>
              </a:rPr>
              <a:t>a unified XAI interface</a:t>
            </a:r>
            <a:r>
              <a:rPr lang="zh-CN" altLang="en-US" dirty="0">
                <a:solidFill>
                  <a:srgbClr val="000000"/>
                </a:solidFill>
                <a:latin typeface="LinLibertineT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LinLibertineT"/>
              </a:rPr>
              <a:t>with</a:t>
            </a:r>
            <a:r>
              <a:rPr lang="zh-CN" altLang="en-US" dirty="0">
                <a:solidFill>
                  <a:srgbClr val="000000"/>
                </a:solidFill>
                <a:latin typeface="LinLibertineT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LinLibertineT"/>
              </a:rPr>
              <a:t>conversations</a:t>
            </a:r>
            <a:r>
              <a:rPr lang="en-US" sz="1600" dirty="0">
                <a:solidFill>
                  <a:srgbClr val="000000"/>
                </a:solidFill>
                <a:effectLst/>
                <a:latin typeface="LinLibertineT"/>
              </a:rPr>
              <a:t>.</a:t>
            </a:r>
            <a:endParaRPr lang="en-US" dirty="0"/>
          </a:p>
          <a:p>
            <a:endParaRPr lang="en-US" dirty="0">
              <a:solidFill>
                <a:srgbClr val="000000"/>
              </a:solidFill>
              <a:latin typeface="LinLibertineT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sz="1800" dirty="0">
                <a:solidFill>
                  <a:srgbClr val="000000"/>
                </a:solidFill>
                <a:effectLst/>
                <a:latin typeface="LinLibertineT"/>
              </a:rPr>
              <a:t>incorporate practical user </a:t>
            </a: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LinLibertineT"/>
              </a:rPr>
              <a:t>demands</a:t>
            </a:r>
          </a:p>
          <a:p>
            <a:endParaRPr lang="en-US" sz="1800" dirty="0">
              <a:solidFill>
                <a:srgbClr val="000000"/>
              </a:solidFill>
              <a:effectLst/>
              <a:latin typeface="LinLibertineT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sz="1800" dirty="0">
                <a:solidFill>
                  <a:srgbClr val="000000"/>
                </a:solidFill>
                <a:effectLst/>
                <a:latin typeface="LinLibertineT"/>
              </a:rPr>
              <a:t>representing</a:t>
            </a: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LinLibertineT"/>
              </a:rPr>
              <a:t> four design principles </a:t>
            </a:r>
            <a:r>
              <a:rPr lang="en-US" sz="1800" dirty="0">
                <a:solidFill>
                  <a:srgbClr val="000000"/>
                </a:solidFill>
                <a:effectLst/>
                <a:latin typeface="LinLibertineT"/>
              </a:rPr>
              <a:t>for </a:t>
            </a:r>
            <a:r>
              <a:rPr lang="en-US" dirty="0">
                <a:solidFill>
                  <a:srgbClr val="000000"/>
                </a:solidFill>
                <a:latin typeface="LinLibertineT"/>
              </a:rPr>
              <a:t>XAI </a:t>
            </a:r>
            <a:r>
              <a:rPr lang="en-US" sz="1800" dirty="0">
                <a:solidFill>
                  <a:srgbClr val="000000"/>
                </a:solidFill>
                <a:effectLst/>
                <a:latin typeface="LinLibertineT"/>
              </a:rPr>
              <a:t>evaluation.</a:t>
            </a:r>
          </a:p>
          <a:p>
            <a:endParaRPr lang="en-US" dirty="0">
              <a:solidFill>
                <a:srgbClr val="000000"/>
              </a:solidFill>
              <a:latin typeface="LinLibertineT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LinLibertineT"/>
              </a:rPr>
              <a:t>multi-faceted</a:t>
            </a:r>
            <a:r>
              <a:rPr lang="en-US" sz="1800" dirty="0">
                <a:solidFill>
                  <a:srgbClr val="000000"/>
                </a:solidFill>
                <a:effectLst/>
                <a:latin typeface="LinLibertineT"/>
              </a:rPr>
              <a:t>, </a:t>
            </a: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LinLibertineT"/>
              </a:rPr>
              <a:t>mixed-initiated</a:t>
            </a:r>
            <a:r>
              <a:rPr lang="en-US" sz="1800" dirty="0">
                <a:solidFill>
                  <a:srgbClr val="000000"/>
                </a:solidFill>
                <a:effectLst/>
                <a:latin typeface="LinLibertineT"/>
              </a:rPr>
              <a:t>, </a:t>
            </a: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LinLibertineT"/>
              </a:rPr>
              <a:t>context-aware</a:t>
            </a:r>
            <a:r>
              <a:rPr lang="en-US" sz="1800" dirty="0">
                <a:solidFill>
                  <a:srgbClr val="000000"/>
                </a:solidFill>
                <a:effectLst/>
                <a:latin typeface="LinLibertineT"/>
              </a:rPr>
              <a:t>,</a:t>
            </a:r>
            <a:r>
              <a:rPr lang="en-US" sz="1800" b="1" dirty="0">
                <a:solidFill>
                  <a:srgbClr val="000000"/>
                </a:solidFill>
                <a:effectLst/>
                <a:latin typeface="LinLibertineTB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LinLibertineTB"/>
              </a:rPr>
              <a:t>proactive tutorials</a:t>
            </a:r>
            <a:r>
              <a:rPr lang="en-US" sz="1800" dirty="0">
                <a:solidFill>
                  <a:srgbClr val="000000"/>
                </a:solidFill>
                <a:effectLst/>
                <a:latin typeface="LinLibertineT"/>
              </a:rPr>
              <a:t> and </a:t>
            </a: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LinLibertineT"/>
              </a:rPr>
              <a:t>customized explanations</a:t>
            </a:r>
            <a:r>
              <a:rPr lang="en-US" sz="1800" dirty="0">
                <a:solidFill>
                  <a:srgbClr val="000000"/>
                </a:solidFill>
                <a:effectLst/>
                <a:latin typeface="LinLibertineT"/>
              </a:rPr>
              <a:t> are better for achieving </a:t>
            </a:r>
            <a:r>
              <a:rPr lang="en-US" sz="2000" dirty="0">
                <a:solidFill>
                  <a:srgbClr val="000000"/>
                </a:solidFill>
                <a:effectLst/>
                <a:latin typeface="LinLibertineT"/>
              </a:rPr>
              <a:t>tasks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71F06C2-927B-00A1-BB75-2E8B683656BD}"/>
              </a:ext>
            </a:extLst>
          </p:cNvPr>
          <p:cNvSpPr txBox="1"/>
          <p:nvPr/>
        </p:nvSpPr>
        <p:spPr>
          <a:xfrm>
            <a:off x="1091929" y="3982614"/>
            <a:ext cx="60943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1800" b="1" dirty="0">
                <a:solidFill>
                  <a:srgbClr val="000000"/>
                </a:solidFill>
                <a:effectLst/>
                <a:latin typeface="LinLibertineTB"/>
              </a:rPr>
              <a:t>Future Directions 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B440EA-F3CE-3F64-B84C-91E09840D7B9}"/>
              </a:ext>
            </a:extLst>
          </p:cNvPr>
          <p:cNvSpPr txBox="1"/>
          <p:nvPr/>
        </p:nvSpPr>
        <p:spPr>
          <a:xfrm>
            <a:off x="1091928" y="4522041"/>
            <a:ext cx="60943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1800" b="1" dirty="0">
                <a:solidFill>
                  <a:srgbClr val="000000"/>
                </a:solidFill>
                <a:effectLst/>
                <a:latin typeface="LinLibertineTB"/>
              </a:rPr>
              <a:t>Contextualize for the right user group.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FAA97B-D2B5-9315-95E1-6C5F7281AB1C}"/>
              </a:ext>
            </a:extLst>
          </p:cNvPr>
          <p:cNvSpPr txBox="1"/>
          <p:nvPr/>
        </p:nvSpPr>
        <p:spPr>
          <a:xfrm>
            <a:off x="1091928" y="5258108"/>
            <a:ext cx="698527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1800" b="1" dirty="0">
                <a:solidFill>
                  <a:srgbClr val="000000"/>
                </a:solidFill>
                <a:effectLst/>
                <a:latin typeface="LinLibertineTB"/>
              </a:rPr>
              <a:t>Characterize the paths and connections between XAI meth</a:t>
            </a:r>
            <a:r>
              <a:rPr lang="en-US" sz="2000" b="1" dirty="0">
                <a:solidFill>
                  <a:srgbClr val="000000"/>
                </a:solidFill>
                <a:effectLst/>
                <a:latin typeface="LinLibertineTB"/>
              </a:rPr>
              <a:t>ods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5D1BCE-8F31-E707-DC10-EEA8949A1784}"/>
              </a:ext>
            </a:extLst>
          </p:cNvPr>
          <p:cNvSpPr txBox="1"/>
          <p:nvPr/>
        </p:nvSpPr>
        <p:spPr>
          <a:xfrm>
            <a:off x="1091928" y="6024953"/>
            <a:ext cx="60943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1800" b="1" dirty="0">
                <a:solidFill>
                  <a:srgbClr val="000000"/>
                </a:solidFill>
                <a:effectLst/>
                <a:latin typeface="LinLibertineTB"/>
              </a:rPr>
              <a:t>Incorporate multi-modality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9324B09-9398-C5B7-FD86-BECB41055D9A}"/>
              </a:ext>
            </a:extLst>
          </p:cNvPr>
          <p:cNvSpPr txBox="1"/>
          <p:nvPr/>
        </p:nvSpPr>
        <p:spPr>
          <a:xfrm>
            <a:off x="4880857" y="4918736"/>
            <a:ext cx="6587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C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onsidering different groups and providing customized explanations </a:t>
            </a:r>
            <a:r>
              <a:rPr lang="zh-CN" altLang="en-US" dirty="0"/>
              <a:t> 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C539A8-3CA2-290A-5932-BFC7DE1B7C75}"/>
              </a:ext>
            </a:extLst>
          </p:cNvPr>
          <p:cNvSpPr txBox="1"/>
          <p:nvPr/>
        </p:nvSpPr>
        <p:spPr>
          <a:xfrm>
            <a:off x="5177929" y="5762497"/>
            <a:ext cx="61914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T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racking which words are helpful for understanding 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A5ABBEF-FC81-C72E-D624-0A1B5A618A5C}"/>
              </a:ext>
            </a:extLst>
          </p:cNvPr>
          <p:cNvSpPr txBox="1"/>
          <p:nvPr/>
        </p:nvSpPr>
        <p:spPr>
          <a:xfrm>
            <a:off x="4283008" y="6375504"/>
            <a:ext cx="61914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Identifying users’ emotions to certain explanations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1998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2155</TotalTime>
  <Words>552</Words>
  <Application>Microsoft Macintosh PowerPoint</Application>
  <PresentationFormat>Widescreen</PresentationFormat>
  <Paragraphs>78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Inconsolatazi4-Bold</vt:lpstr>
      <vt:lpstr>LinBiolinumTB</vt:lpstr>
      <vt:lpstr>LinLibertineT</vt:lpstr>
      <vt:lpstr>LinLibertineTB</vt:lpstr>
      <vt:lpstr>LinLibertineTI</vt:lpstr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Gang Jiang</dc:creator>
  <cp:lastModifiedBy>Gang Jiang</cp:lastModifiedBy>
  <cp:revision>11</cp:revision>
  <dcterms:created xsi:type="dcterms:W3CDTF">2023-11-12T20:36:44Z</dcterms:created>
  <dcterms:modified xsi:type="dcterms:W3CDTF">2023-11-15T21:04:05Z</dcterms:modified>
</cp:coreProperties>
</file>