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62" r:id="rId5"/>
    <p:sldId id="257" r:id="rId6"/>
    <p:sldId id="260" r:id="rId7"/>
    <p:sldId id="261" r:id="rId8"/>
    <p:sldId id="265" r:id="rId9"/>
    <p:sldId id="266" r:id="rId10"/>
    <p:sldId id="267" r:id="rId11"/>
    <p:sldId id="268" r:id="rId12"/>
    <p:sldId id="274" r:id="rId13"/>
    <p:sldId id="271" r:id="rId14"/>
    <p:sldId id="275" r:id="rId15"/>
    <p:sldId id="269" r:id="rId16"/>
    <p:sldId id="277" r:id="rId17"/>
    <p:sldId id="276" r:id="rId18"/>
    <p:sldId id="263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6DF"/>
    <a:srgbClr val="FFE79A"/>
    <a:srgbClr val="F5B183"/>
    <a:srgbClr val="005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88571"/>
  </p:normalViewPr>
  <p:slideViewPr>
    <p:cSldViewPr snapToGrid="0">
      <p:cViewPr varScale="1">
        <p:scale>
          <a:sx n="100" d="100"/>
          <a:sy n="100" d="100"/>
        </p:scale>
        <p:origin x="184" y="4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17DFF-AC92-7440-BB3A-BE7C52A938B6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06A2A-8ADA-954E-915D-A8B9AE34F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2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know that </a:t>
            </a:r>
            <a:r>
              <a:rPr lang="en-US" dirty="0" err="1"/>
              <a:t>bem</a:t>
            </a:r>
            <a:r>
              <a:rPr lang="en-US" dirty="0"/>
              <a:t> is not</a:t>
            </a:r>
            <a:r>
              <a:rPr lang="zh-CN" altLang="en-US" dirty="0"/>
              <a:t> </a:t>
            </a:r>
            <a:r>
              <a:rPr lang="en-US" dirty="0"/>
              <a:t>a trivial thing.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06A2A-8ADA-954E-915D-A8B9AE34F6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 that possible to directly map user’s language descriptions to building energy models?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06A2A-8ADA-954E-915D-A8B9AE34F6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mentioned that </a:t>
            </a:r>
            <a:r>
              <a:rPr lang="en-US" dirty="0" err="1"/>
              <a:t>llms</a:t>
            </a:r>
            <a:r>
              <a:rPr lang="en-US" dirty="0"/>
              <a:t> lack domain knowledge, like building modeling and </a:t>
            </a:r>
            <a:r>
              <a:rPr lang="en-US" dirty="0" err="1"/>
              <a:t>energyplus</a:t>
            </a:r>
            <a:r>
              <a:rPr lang="en-US" dirty="0"/>
              <a:t> knowledge. But how about we directly give this specific knowledge to </a:t>
            </a:r>
            <a:r>
              <a:rPr lang="en-US" dirty="0" err="1"/>
              <a:t>llms</a:t>
            </a:r>
            <a:r>
              <a:rPr lang="en-US" dirty="0"/>
              <a:t>. This way called prompt engineering.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06A2A-8ADA-954E-915D-A8B9AE34F6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shot learning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06A2A-8ADA-954E-915D-A8B9AE34F6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1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actually, prompt engineering is not that robustness, and for complex scenarios, it is not sufficient. We want to make something different to develop more robustness, more automation platform. fine-tuning is that approach.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06A2A-8ADA-954E-915D-A8B9AE34F6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1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 engineering is to inform LLMs with extra knowledge or information or examples. Fine-tuning is letting LLMs to learn with dataset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06A2A-8ADA-954E-915D-A8B9AE34F6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63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06A2A-8ADA-954E-915D-A8B9AE34F6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3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2A6E9-3C8F-20D6-1F59-E8A0BEBAE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31911"/>
            <a:ext cx="9144000" cy="882804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9B0DA-8662-0554-4B63-FB444DA039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52952"/>
            <a:ext cx="9144000" cy="9384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Name, Company name and email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F579-85EE-550E-FA2D-5E8C6886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4D1CE5-B1AF-AE8C-E370-8E04C6D344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8000" y="5544577"/>
            <a:ext cx="1251324" cy="99433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Insert company logo</a:t>
            </a:r>
          </a:p>
        </p:txBody>
      </p:sp>
      <p:pic>
        <p:nvPicPr>
          <p:cNvPr id="7" name="Picture 6" descr="A close-up of a business card&#10;&#10;Description automatically generated">
            <a:extLst>
              <a:ext uri="{FF2B5EF4-FFF2-40B4-BE49-F238E27FC236}">
                <a16:creationId xmlns:a16="http://schemas.microsoft.com/office/drawing/2014/main" id="{CCEB3E53-693F-70CF-9522-FA730AB485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32"/>
            <a:ext cx="121920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5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E4477464-B625-AC8D-042E-6C8F6016E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31C66-823F-1C41-924C-32CF2BAD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FFDD4-84CF-9529-F1CB-9B2BA876D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426"/>
            <a:ext cx="10515600" cy="455453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426A-BBF8-C8F4-F3AC-5C6E4B7B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4EAAF-211F-A5B7-F09C-865FC241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894D2-B4D2-1B5E-6AC9-AD5FEC7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51923E-E81A-81C3-07F1-AA2F34DD616E}"/>
              </a:ext>
            </a:extLst>
          </p:cNvPr>
          <p:cNvSpPr/>
          <p:nvPr userDrawn="1"/>
        </p:nvSpPr>
        <p:spPr>
          <a:xfrm flipV="1">
            <a:off x="-14514" y="6573448"/>
            <a:ext cx="12206514" cy="3274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6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10E049C3-EE51-E79B-64B9-82716863F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F9BD-C764-6C19-6162-8F47DE1B1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6868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D02BA-DFEC-7CCC-B532-A259CFD6E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6868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AAE81-6E89-B906-08B6-EFF6CE09B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0CB4C-42F0-0652-D97A-55A757D05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0A52C-AF30-44FB-B5A3-D93A820FB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77A79A-A5EA-B817-8103-66DB3211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987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2999E1-33C2-1C9F-4E9B-2D416C980F76}"/>
              </a:ext>
            </a:extLst>
          </p:cNvPr>
          <p:cNvSpPr/>
          <p:nvPr userDrawn="1"/>
        </p:nvSpPr>
        <p:spPr>
          <a:xfrm flipV="1">
            <a:off x="-14514" y="6573448"/>
            <a:ext cx="12206514" cy="3274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9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1E9CB9F0-9DC6-C816-FE15-FD16F15D5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DA21F-F73C-030C-1B82-9CADE5B6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74BE9-0C95-4CFB-16FE-37F4879C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4270B-76C5-324C-19B2-C9CE11EE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FAA655-1DB4-38CE-CC8D-A02B44F2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44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1B0388-CDFB-F9A4-6CB2-F0219909E4B2}"/>
              </a:ext>
            </a:extLst>
          </p:cNvPr>
          <p:cNvSpPr/>
          <p:nvPr userDrawn="1"/>
        </p:nvSpPr>
        <p:spPr>
          <a:xfrm flipV="1">
            <a:off x="-14514" y="6573448"/>
            <a:ext cx="12206514" cy="3274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9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81CB8AC8-9798-1A8B-F5FB-0D2408EDD7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ABA8A-C2D5-F32C-A8CD-95FB17FC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13391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CED53-CCB6-6661-0EBF-F0F7CD446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FA070-010D-C466-1F4C-D1E55ED2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A5C97-CEB4-48E4-B3CA-496EB15D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3E924-E115-9AF4-C11B-13AC2FA1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09ABD9-390D-5C5C-0DD9-9D297AB132FE}"/>
              </a:ext>
            </a:extLst>
          </p:cNvPr>
          <p:cNvSpPr/>
          <p:nvPr userDrawn="1"/>
        </p:nvSpPr>
        <p:spPr>
          <a:xfrm flipV="1">
            <a:off x="-14514" y="6573448"/>
            <a:ext cx="12206514" cy="3274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06B85E12-37FF-8F2A-65AE-2FD6BB8A2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2D2D19-DFD5-6105-630C-DF1E7D8F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C6187A-34B0-C186-574B-3FD7008D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D4E4A-DD90-06B6-456C-54FE2D74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582DAE-CA73-92A9-AC1F-B89BD6D95B07}"/>
              </a:ext>
            </a:extLst>
          </p:cNvPr>
          <p:cNvSpPr/>
          <p:nvPr userDrawn="1"/>
        </p:nvSpPr>
        <p:spPr>
          <a:xfrm flipV="1">
            <a:off x="-14514" y="6573448"/>
            <a:ext cx="12206514" cy="3274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5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32A87315-908A-8AAD-0A81-E49F3C1076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F53A95-D39F-29F6-AA0E-A91F95A5D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59859"/>
            <a:ext cx="3932237" cy="95474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F69D9-16EF-1A52-5C40-FC5037594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59859"/>
            <a:ext cx="6172200" cy="43011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EDCFC-1E24-A153-2F59-24488749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33164"/>
            <a:ext cx="3932237" cy="27358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BDD5C-3C9E-7FCC-1D1A-4083626A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F096C-3CAE-6B48-4906-5C781442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DED5C-FDF8-570D-9A07-7C260152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01E5BD-59D4-B433-8285-CD788D3A6D10}"/>
              </a:ext>
            </a:extLst>
          </p:cNvPr>
          <p:cNvSpPr/>
          <p:nvPr userDrawn="1"/>
        </p:nvSpPr>
        <p:spPr>
          <a:xfrm flipV="1">
            <a:off x="-14514" y="6573448"/>
            <a:ext cx="12206514" cy="3274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1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8F1037A5-3903-64E6-9E0A-27744CBB23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2195D-0C17-BBDC-5633-06B1059E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21223"/>
            <a:ext cx="3932237" cy="88750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F7457-EB4C-942A-A911-640895F6C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65376" y="1721224"/>
            <a:ext cx="5990012" cy="41398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C681A-4B74-6B48-B5B8-370D9CA41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31458"/>
            <a:ext cx="3932237" cy="29375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A3A31-A487-3BE4-BE5F-FAB2FF1D7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15F16-C0CB-868C-5A4A-C47B360D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A1E2A-9B90-AABA-22F7-AF3ECFD9B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4C487-BB69-019D-7C0C-6CADE14FDD6C}"/>
              </a:ext>
            </a:extLst>
          </p:cNvPr>
          <p:cNvSpPr/>
          <p:nvPr userDrawn="1"/>
        </p:nvSpPr>
        <p:spPr>
          <a:xfrm flipV="1">
            <a:off x="-14514" y="6573448"/>
            <a:ext cx="12206514" cy="3274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6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E8632-B56D-8185-AF64-5F3C7776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100FA-F2BB-6D66-E7D8-CAC447821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08DFB-91B6-4015-D213-610A39234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9930B-3159-E540-9475-A38C19A8C769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A5866-6C91-5205-7000-7B9C1526C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26E25-C768-621F-9162-1FFD6D24E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D9060-538D-6748-9546-F4DF75D7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4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4" r:id="rId4"/>
    <p:sldLayoutId id="2147483651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F98CF-73E9-7A71-69F9-A92B30EB3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55668"/>
            <a:ext cx="9144000" cy="882804"/>
          </a:xfrm>
        </p:spPr>
        <p:txBody>
          <a:bodyPr/>
          <a:lstStyle/>
          <a:p>
            <a:r>
              <a:rPr lang="en-US" sz="4400" dirty="0">
                <a:solidFill>
                  <a:srgbClr val="00559C"/>
                </a:solidFill>
              </a:rPr>
              <a:t>Automating Building Energy Modeling from Natural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49060-11FE-92F6-2D48-F2010EC5D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36250"/>
            <a:ext cx="9144000" cy="938467"/>
          </a:xfrm>
        </p:spPr>
        <p:txBody>
          <a:bodyPr/>
          <a:lstStyle/>
          <a:p>
            <a:r>
              <a:rPr lang="en-US" dirty="0"/>
              <a:t>Gang Jiang, University of Utah, </a:t>
            </a:r>
            <a:r>
              <a:rPr lang="en-US" dirty="0" err="1"/>
              <a:t>gang.jiang@uta.edu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71262E-6C8D-7112-953D-9012540718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51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B7B2A86-382F-00C4-6469-B96344F46D75}"/>
              </a:ext>
            </a:extLst>
          </p:cNvPr>
          <p:cNvSpPr/>
          <p:nvPr/>
        </p:nvSpPr>
        <p:spPr>
          <a:xfrm>
            <a:off x="443584" y="1366518"/>
            <a:ext cx="5645380" cy="4028323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0B5AA8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F39BF0FE-9DB3-5A34-1D56-CAB4D8AAB320}"/>
              </a:ext>
            </a:extLst>
          </p:cNvPr>
          <p:cNvSpPr/>
          <p:nvPr/>
        </p:nvSpPr>
        <p:spPr>
          <a:xfrm>
            <a:off x="6096000" y="1366518"/>
            <a:ext cx="5652415" cy="4028324"/>
          </a:xfrm>
          <a:prstGeom prst="roundRect">
            <a:avLst>
              <a:gd name="adj" fmla="val 1142"/>
            </a:avLst>
          </a:prstGeom>
          <a:noFill/>
          <a:ln w="28575">
            <a:solidFill>
              <a:srgbClr val="0259AA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BC8932-4864-0B20-6411-E8E9400D8D57}"/>
              </a:ext>
            </a:extLst>
          </p:cNvPr>
          <p:cNvSpPr txBox="1"/>
          <p:nvPr/>
        </p:nvSpPr>
        <p:spPr>
          <a:xfrm>
            <a:off x="0" y="5533907"/>
            <a:ext cx="10910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black"/>
                </a:solidFill>
                <a:ea typeface="微软雅黑"/>
              </a:rPr>
              <a:t>For those scenarios, just one example (one-shot learning) is workable!!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Over-design may yield deficient performance.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prstClr val="black"/>
                </a:solidFill>
                <a:ea typeface="微软雅黑"/>
              </a:rPr>
              <a:t>Chain-of-thought (Division or Explanation) can improve modeling accuracy and success rate.</a:t>
            </a:r>
          </a:p>
        </p:txBody>
      </p:sp>
      <p:sp>
        <p:nvSpPr>
          <p:cNvPr id="16" name="矩形 2">
            <a:extLst>
              <a:ext uri="{FF2B5EF4-FFF2-40B4-BE49-F238E27FC236}">
                <a16:creationId xmlns:a16="http://schemas.microsoft.com/office/drawing/2014/main" id="{57C5DF3D-1D68-B00C-18B3-401A2CE2B09B}"/>
              </a:ext>
            </a:extLst>
          </p:cNvPr>
          <p:cNvSpPr/>
          <p:nvPr/>
        </p:nvSpPr>
        <p:spPr>
          <a:xfrm rot="10800000" flipV="1">
            <a:off x="443584" y="6476026"/>
            <a:ext cx="11311865" cy="2844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1600" dirty="0">
                <a:solidFill>
                  <a:schemeClr val="bg1"/>
                </a:solidFill>
                <a:ea typeface="微软雅黑"/>
                <a:cs typeface="+mn-ea"/>
                <a:sym typeface="+mn-lt"/>
              </a:rPr>
              <a:t>However, for complex building scenarios, relying solely on prompt engineering is not sufficient for automated modeling!</a:t>
            </a:r>
          </a:p>
        </p:txBody>
      </p:sp>
      <p:pic>
        <p:nvPicPr>
          <p:cNvPr id="17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1E9AB5E-B19E-2953-65C9-3BE12D8D80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06" y="1419220"/>
            <a:ext cx="5635209" cy="3627740"/>
          </a:xfrm>
          <a:prstGeom prst="rect">
            <a:avLst/>
          </a:prstGeom>
        </p:spPr>
      </p:pic>
      <p:pic>
        <p:nvPicPr>
          <p:cNvPr id="18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2ADB8E0-8737-35C7-1A66-8BEA8020C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1" y="1412357"/>
            <a:ext cx="5451905" cy="3634603"/>
          </a:xfrm>
          <a:prstGeom prst="rect">
            <a:avLst/>
          </a:prstGeom>
        </p:spPr>
      </p:pic>
      <p:sp>
        <p:nvSpPr>
          <p:cNvPr id="19" name="TextBox 110">
            <a:extLst>
              <a:ext uri="{FF2B5EF4-FFF2-40B4-BE49-F238E27FC236}">
                <a16:creationId xmlns:a16="http://schemas.microsoft.com/office/drawing/2014/main" id="{F9F859B9-A644-5B09-3060-6BB53B0E4B44}"/>
              </a:ext>
            </a:extLst>
          </p:cNvPr>
          <p:cNvSpPr txBox="1"/>
          <p:nvPr/>
        </p:nvSpPr>
        <p:spPr>
          <a:xfrm>
            <a:off x="1650696" y="5017479"/>
            <a:ext cx="323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Typical modeling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task</a:t>
            </a:r>
          </a:p>
        </p:txBody>
      </p:sp>
      <p:sp>
        <p:nvSpPr>
          <p:cNvPr id="20" name="TextBox 113">
            <a:extLst>
              <a:ext uri="{FF2B5EF4-FFF2-40B4-BE49-F238E27FC236}">
                <a16:creationId xmlns:a16="http://schemas.microsoft.com/office/drawing/2014/main" id="{0A4D2501-C6B6-925E-2D7C-F775175E771A}"/>
              </a:ext>
            </a:extLst>
          </p:cNvPr>
          <p:cNvSpPr txBox="1"/>
          <p:nvPr/>
        </p:nvSpPr>
        <p:spPr>
          <a:xfrm>
            <a:off x="7306630" y="5017479"/>
            <a:ext cx="323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Real-world modeling task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D91F29-03B3-45FF-E182-910177395E81}"/>
              </a:ext>
            </a:extLst>
          </p:cNvPr>
          <p:cNvSpPr txBox="1"/>
          <p:nvPr/>
        </p:nvSpPr>
        <p:spPr>
          <a:xfrm>
            <a:off x="7538758" y="5533907"/>
            <a:ext cx="439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 open-source LLMs perform well.</a:t>
            </a:r>
          </a:p>
        </p:txBody>
      </p:sp>
    </p:spTree>
    <p:extLst>
      <p:ext uri="{BB962C8B-B14F-4D97-AF65-F5344CB8AC3E}">
        <p14:creationId xmlns:p14="http://schemas.microsoft.com/office/powerpoint/2010/main" val="3402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97770B5-C3C7-0CF0-C366-61196AEF5CC3}"/>
              </a:ext>
            </a:extLst>
          </p:cNvPr>
          <p:cNvSpPr txBox="1"/>
          <p:nvPr/>
        </p:nvSpPr>
        <p:spPr>
          <a:xfrm>
            <a:off x="831391" y="6487508"/>
            <a:ext cx="1062848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Models and quick start codes can find in the paper/</a:t>
            </a:r>
            <a:r>
              <a:rPr lang="en-US" dirty="0" err="1">
                <a:solidFill>
                  <a:schemeClr val="bg1"/>
                </a:solidFill>
              </a:rPr>
              <a:t>Hugginface</a:t>
            </a:r>
            <a:r>
              <a:rPr lang="en-US" dirty="0">
                <a:solidFill>
                  <a:schemeClr val="bg1"/>
                </a:solidFill>
              </a:rPr>
              <a:t>: https://</a:t>
            </a:r>
            <a:r>
              <a:rPr lang="en-US" dirty="0" err="1">
                <a:solidFill>
                  <a:schemeClr val="bg1"/>
                </a:solidFill>
              </a:rPr>
              <a:t>huggingface.co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EPlus</a:t>
            </a:r>
            <a:r>
              <a:rPr lang="en-US" dirty="0">
                <a:solidFill>
                  <a:schemeClr val="bg1"/>
                </a:solidFill>
              </a:rPr>
              <a:t>-LLM/EPlus-LLMv2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2: Fine-tuning to learn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B19B26F-6CC7-DD6A-5A74-453D9C9C96B5}"/>
              </a:ext>
            </a:extLst>
          </p:cNvPr>
          <p:cNvSpPr/>
          <p:nvPr/>
        </p:nvSpPr>
        <p:spPr>
          <a:xfrm>
            <a:off x="4263565" y="1341100"/>
            <a:ext cx="3764141" cy="2393065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36D57AC4-BA5A-0C5D-3980-C4CC773F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042" y="2707302"/>
            <a:ext cx="752123" cy="620836"/>
          </a:xfrm>
          <a:prstGeom prst="rect">
            <a:avLst/>
          </a:prstGeom>
        </p:spPr>
      </p:pic>
      <p:cxnSp>
        <p:nvCxnSpPr>
          <p:cNvPr id="6" name="Straight Arrow Connector 59">
            <a:extLst>
              <a:ext uri="{FF2B5EF4-FFF2-40B4-BE49-F238E27FC236}">
                <a16:creationId xmlns:a16="http://schemas.microsoft.com/office/drawing/2014/main" id="{88B96D1D-EDD0-8B53-CCF5-26DE05D0650F}"/>
              </a:ext>
            </a:extLst>
          </p:cNvPr>
          <p:cNvCxnSpPr>
            <a:cxnSpLocks/>
          </p:cNvCxnSpPr>
          <p:nvPr/>
        </p:nvCxnSpPr>
        <p:spPr>
          <a:xfrm>
            <a:off x="3201290" y="2534528"/>
            <a:ext cx="906873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0">
            <a:extLst>
              <a:ext uri="{FF2B5EF4-FFF2-40B4-BE49-F238E27FC236}">
                <a16:creationId xmlns:a16="http://schemas.microsoft.com/office/drawing/2014/main" id="{1F72BDA2-D235-DAF3-1992-9E4D17351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31" y="3095430"/>
            <a:ext cx="461607" cy="410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3E1AD-E4F7-D003-9F78-AEFFD417AACC}"/>
              </a:ext>
            </a:extLst>
          </p:cNvPr>
          <p:cNvSpPr txBox="1"/>
          <p:nvPr/>
        </p:nvSpPr>
        <p:spPr>
          <a:xfrm>
            <a:off x="4712925" y="3340725"/>
            <a:ext cx="1035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Foundation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72772-5BA6-3FC5-44B1-6F87C323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569" y="2255325"/>
            <a:ext cx="681367" cy="567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A299F8-C4B2-953F-4789-060A22DC057E}"/>
              </a:ext>
            </a:extLst>
          </p:cNvPr>
          <p:cNvSpPr txBox="1"/>
          <p:nvPr/>
        </p:nvSpPr>
        <p:spPr>
          <a:xfrm>
            <a:off x="8709413" y="2772264"/>
            <a:ext cx="1737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Corresponding BEMs</a:t>
            </a:r>
          </a:p>
        </p:txBody>
      </p:sp>
      <p:cxnSp>
        <p:nvCxnSpPr>
          <p:cNvPr id="11" name="Straight Arrow Connector 59">
            <a:extLst>
              <a:ext uri="{FF2B5EF4-FFF2-40B4-BE49-F238E27FC236}">
                <a16:creationId xmlns:a16="http://schemas.microsoft.com/office/drawing/2014/main" id="{FDAD6838-9885-F42C-61EA-637C4DD797A5}"/>
              </a:ext>
            </a:extLst>
          </p:cNvPr>
          <p:cNvCxnSpPr>
            <a:cxnSpLocks/>
          </p:cNvCxnSpPr>
          <p:nvPr/>
        </p:nvCxnSpPr>
        <p:spPr>
          <a:xfrm>
            <a:off x="8302854" y="2624985"/>
            <a:ext cx="747447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A9337A-410B-6D93-33EE-70D477C12E86}"/>
              </a:ext>
            </a:extLst>
          </p:cNvPr>
          <p:cNvGrpSpPr/>
          <p:nvPr/>
        </p:nvGrpSpPr>
        <p:grpSpPr>
          <a:xfrm>
            <a:off x="4140574" y="4853256"/>
            <a:ext cx="4015094" cy="1736960"/>
            <a:chOff x="3541091" y="4738197"/>
            <a:chExt cx="4015094" cy="17369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1953BD-CF1A-9AE7-CAE2-3E962B9CD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52607" y="4918893"/>
              <a:ext cx="635003" cy="5901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7E5A66-B888-A43B-CCF4-8A931E408F6A}"/>
                </a:ext>
              </a:extLst>
            </p:cNvPr>
            <p:cNvSpPr txBox="1"/>
            <p:nvPr/>
          </p:nvSpPr>
          <p:spPr>
            <a:xfrm>
              <a:off x="3550255" y="5494989"/>
              <a:ext cx="2166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 large amount of BEMs across various scenarios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F2579D-FFC8-607B-8A56-7EFF635BD0C2}"/>
                </a:ext>
              </a:extLst>
            </p:cNvPr>
            <p:cNvSpPr txBox="1"/>
            <p:nvPr/>
          </p:nvSpPr>
          <p:spPr>
            <a:xfrm>
              <a:off x="5850838" y="5508997"/>
              <a:ext cx="1577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Data preparation</a:t>
              </a:r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099D3AC1-57B3-B46E-CDB0-6EEF0DDF248B}"/>
                </a:ext>
              </a:extLst>
            </p:cNvPr>
            <p:cNvSpPr/>
            <p:nvPr/>
          </p:nvSpPr>
          <p:spPr>
            <a:xfrm>
              <a:off x="3541091" y="4738197"/>
              <a:ext cx="4015094" cy="1337192"/>
            </a:xfrm>
            <a:prstGeom prst="rect">
              <a:avLst/>
            </a:prstGeom>
            <a:noFill/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AC1471-79A7-E6A2-D0B6-89A4361E4BB3}"/>
                </a:ext>
              </a:extLst>
            </p:cNvPr>
            <p:cNvSpPr txBox="1"/>
            <p:nvPr/>
          </p:nvSpPr>
          <p:spPr>
            <a:xfrm>
              <a:off x="5170402" y="6105825"/>
              <a:ext cx="945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Training</a:t>
              </a:r>
            </a:p>
          </p:txBody>
        </p:sp>
      </p:grpSp>
      <p:sp>
        <p:nvSpPr>
          <p:cNvPr id="21" name="TextBox 7">
            <a:extLst>
              <a:ext uri="{FF2B5EF4-FFF2-40B4-BE49-F238E27FC236}">
                <a16:creationId xmlns:a16="http://schemas.microsoft.com/office/drawing/2014/main" id="{25C1FDCA-66F2-7192-C890-AB41F6533732}"/>
              </a:ext>
            </a:extLst>
          </p:cNvPr>
          <p:cNvSpPr txBox="1"/>
          <p:nvPr/>
        </p:nvSpPr>
        <p:spPr>
          <a:xfrm>
            <a:off x="375313" y="3543296"/>
            <a:ext cx="249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User Natural Language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7F71C6-F397-27CE-5847-8D9D33176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9828" y="5101324"/>
            <a:ext cx="675476" cy="492296"/>
          </a:xfrm>
          <a:prstGeom prst="rect">
            <a:avLst/>
          </a:prstGeom>
        </p:spPr>
      </p:pic>
      <p:sp>
        <p:nvSpPr>
          <p:cNvPr id="23" name="Left Arrow 22">
            <a:extLst>
              <a:ext uri="{FF2B5EF4-FFF2-40B4-BE49-F238E27FC236}">
                <a16:creationId xmlns:a16="http://schemas.microsoft.com/office/drawing/2014/main" id="{4FC0352D-A762-00F6-D814-8564BAC990C1}"/>
              </a:ext>
            </a:extLst>
          </p:cNvPr>
          <p:cNvSpPr/>
          <p:nvPr/>
        </p:nvSpPr>
        <p:spPr>
          <a:xfrm>
            <a:off x="6234816" y="4978781"/>
            <a:ext cx="155133" cy="631267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9FCBBB-339F-20EA-B961-625C547DF9C7}"/>
              </a:ext>
            </a:extLst>
          </p:cNvPr>
          <p:cNvSpPr txBox="1"/>
          <p:nvPr/>
        </p:nvSpPr>
        <p:spPr>
          <a:xfrm>
            <a:off x="4560994" y="2077195"/>
            <a:ext cx="1328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Full-parameter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CADF86-5194-7664-7278-8850CC691CF2}"/>
              </a:ext>
            </a:extLst>
          </p:cNvPr>
          <p:cNvSpPr txBox="1"/>
          <p:nvPr/>
        </p:nvSpPr>
        <p:spPr>
          <a:xfrm>
            <a:off x="6234817" y="2309051"/>
            <a:ext cx="1654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Efficient fine-tuning</a:t>
            </a:r>
            <a:endParaRPr lang="en-US" b="1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1D3D1E7F-6012-BAFD-7183-DF4086B663AC}"/>
              </a:ext>
            </a:extLst>
          </p:cNvPr>
          <p:cNvSpPr/>
          <p:nvPr/>
        </p:nvSpPr>
        <p:spPr>
          <a:xfrm>
            <a:off x="6410935" y="2946141"/>
            <a:ext cx="1342639" cy="70866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058CDE-3F49-18A9-259C-2559C17808C2}"/>
              </a:ext>
            </a:extLst>
          </p:cNvPr>
          <p:cNvSpPr txBox="1"/>
          <p:nvPr/>
        </p:nvSpPr>
        <p:spPr>
          <a:xfrm>
            <a:off x="6517748" y="3070310"/>
            <a:ext cx="109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Supervised Learning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4B9A6E3D-DAFF-85F6-5FCD-0D9C72414A13}"/>
              </a:ext>
            </a:extLst>
          </p:cNvPr>
          <p:cNvCxnSpPr>
            <a:stCxn id="5" idx="0"/>
            <a:endCxn id="26" idx="2"/>
          </p:cNvCxnSpPr>
          <p:nvPr/>
        </p:nvCxnSpPr>
        <p:spPr>
          <a:xfrm rot="16200000" flipV="1">
            <a:off x="5067947" y="2542144"/>
            <a:ext cx="322330" cy="7985"/>
          </a:xfrm>
          <a:prstGeom prst="curvedConnector3">
            <a:avLst/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379EAFA1-0000-D33F-B9DA-56EC53A1EEA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609165" y="1885199"/>
            <a:ext cx="952878" cy="1132521"/>
          </a:xfrm>
          <a:prstGeom prst="curvedConnector3">
            <a:avLst>
              <a:gd name="adj1" fmla="val 50000"/>
            </a:avLst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237EC85-B564-67EE-96BB-707603C6FC01}"/>
              </a:ext>
            </a:extLst>
          </p:cNvPr>
          <p:cNvSpPr txBox="1"/>
          <p:nvPr/>
        </p:nvSpPr>
        <p:spPr>
          <a:xfrm>
            <a:off x="112667" y="1341905"/>
            <a:ext cx="269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Fine-tuning Framework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911194-8799-CBEA-0620-6E69930FE6A2}"/>
              </a:ext>
            </a:extLst>
          </p:cNvPr>
          <p:cNvSpPr txBox="1"/>
          <p:nvPr/>
        </p:nvSpPr>
        <p:spPr>
          <a:xfrm>
            <a:off x="5079184" y="3798589"/>
            <a:ext cx="232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 Language Model</a:t>
            </a:r>
          </a:p>
        </p:txBody>
      </p:sp>
      <p:sp>
        <p:nvSpPr>
          <p:cNvPr id="36" name="Up Arrow 35">
            <a:extLst>
              <a:ext uri="{FF2B5EF4-FFF2-40B4-BE49-F238E27FC236}">
                <a16:creationId xmlns:a16="http://schemas.microsoft.com/office/drawing/2014/main" id="{4A29295D-8620-57CF-C0D3-0E5A2B4F85B4}"/>
              </a:ext>
            </a:extLst>
          </p:cNvPr>
          <p:cNvSpPr/>
          <p:nvPr/>
        </p:nvSpPr>
        <p:spPr>
          <a:xfrm>
            <a:off x="5183926" y="4228555"/>
            <a:ext cx="2101782" cy="450835"/>
          </a:xfrm>
          <a:prstGeom prst="upArrow">
            <a:avLst>
              <a:gd name="adj1" fmla="val 69071"/>
              <a:gd name="adj2" fmla="val 5000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B43EEB-5A2C-5934-712C-7671D621A975}"/>
              </a:ext>
            </a:extLst>
          </p:cNvPr>
          <p:cNvSpPr txBox="1"/>
          <p:nvPr/>
        </p:nvSpPr>
        <p:spPr>
          <a:xfrm>
            <a:off x="5471819" y="4402099"/>
            <a:ext cx="1525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Knowledge Informed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796AFD7D-A231-28F1-2E33-C45B852B977E}"/>
              </a:ext>
            </a:extLst>
          </p:cNvPr>
          <p:cNvCxnSpPr>
            <a:cxnSpLocks/>
            <a:stCxn id="41" idx="1"/>
            <a:endCxn id="22" idx="3"/>
          </p:cNvCxnSpPr>
          <p:nvPr/>
        </p:nvCxnSpPr>
        <p:spPr>
          <a:xfrm rot="10800000" flipV="1">
            <a:off x="7575304" y="4081990"/>
            <a:ext cx="1108260" cy="1265482"/>
          </a:xfrm>
          <a:prstGeom prst="bentConnector3">
            <a:avLst>
              <a:gd name="adj1" fmla="val 68084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F615A1DE-3169-BEAF-02EB-6BE64742D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765" y="1344605"/>
            <a:ext cx="1327016" cy="6546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04021B-417F-C79D-E0D4-1CEA6E8EE8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2597" y="4141755"/>
            <a:ext cx="1874959" cy="79916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F4E3F50-8FDF-3B19-8627-D51A0C1EE908}"/>
              </a:ext>
            </a:extLst>
          </p:cNvPr>
          <p:cNvSpPr txBox="1"/>
          <p:nvPr/>
        </p:nvSpPr>
        <p:spPr>
          <a:xfrm>
            <a:off x="8683564" y="3666491"/>
            <a:ext cx="1967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Sampling &amp; Modeling</a:t>
            </a:r>
          </a:p>
          <a:p>
            <a:r>
              <a:rPr lang="en-US" sz="1600" dirty="0"/>
              <a:t>Pair Constructing</a:t>
            </a:r>
          </a:p>
          <a:p>
            <a:r>
              <a:rPr lang="en-US" sz="1600" dirty="0"/>
              <a:t>Language Mapping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11296314-0439-21CE-BEB6-F6104F16ABCD}"/>
              </a:ext>
            </a:extLst>
          </p:cNvPr>
          <p:cNvCxnSpPr>
            <a:cxnSpLocks/>
            <a:endCxn id="67" idx="3"/>
          </p:cNvCxnSpPr>
          <p:nvPr/>
        </p:nvCxnSpPr>
        <p:spPr>
          <a:xfrm rot="10800000" flipV="1">
            <a:off x="7508781" y="1763837"/>
            <a:ext cx="951352" cy="95862"/>
          </a:xfrm>
          <a:prstGeom prst="bentConnector3">
            <a:avLst>
              <a:gd name="adj1" fmla="val 60533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030A7DD4-A4D6-84DD-B902-1548338EF25C}"/>
              </a:ext>
            </a:extLst>
          </p:cNvPr>
          <p:cNvCxnSpPr>
            <a:cxnSpLocks/>
            <a:stCxn id="40" idx="3"/>
            <a:endCxn id="13" idx="1"/>
          </p:cNvCxnSpPr>
          <p:nvPr/>
        </p:nvCxnSpPr>
        <p:spPr>
          <a:xfrm>
            <a:off x="3607556" y="4541337"/>
            <a:ext cx="1344534" cy="787667"/>
          </a:xfrm>
          <a:prstGeom prst="bentConnector3">
            <a:avLst>
              <a:gd name="adj1" fmla="val 50000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C78183D-80C5-886B-B772-1169439F58E3}"/>
              </a:ext>
            </a:extLst>
          </p:cNvPr>
          <p:cNvSpPr txBox="1"/>
          <p:nvPr/>
        </p:nvSpPr>
        <p:spPr>
          <a:xfrm>
            <a:off x="153728" y="5454779"/>
            <a:ext cx="369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Jiang G, Chen J. (2025) Efficient fine-tuning of large language models for automated building energy modeling in complex cases. </a:t>
            </a:r>
            <a:r>
              <a:rPr lang="en-US" sz="1400" i="1" dirty="0"/>
              <a:t>Automation in Construction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14A020-EA0E-9E0F-4080-90CFFD5264A1}"/>
              </a:ext>
            </a:extLst>
          </p:cNvPr>
          <p:cNvSpPr txBox="1"/>
          <p:nvPr/>
        </p:nvSpPr>
        <p:spPr>
          <a:xfrm>
            <a:off x="8460133" y="5432958"/>
            <a:ext cx="37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Jiang G, Ma Z, Zhang L, Chen J. (2024) </a:t>
            </a:r>
            <a:r>
              <a:rPr lang="en-US" sz="1400" dirty="0" err="1"/>
              <a:t>EPlus</a:t>
            </a:r>
            <a:r>
              <a:rPr lang="en-US" sz="1400" dirty="0"/>
              <a:t>-LLM: A large language model-based computing platform for automated building energy modeling. </a:t>
            </a:r>
            <a:r>
              <a:rPr lang="en-US" sz="1400" i="1" dirty="0"/>
              <a:t>Applied Energy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A9DE272-790A-04AF-4368-F3D9B7F952A0}"/>
              </a:ext>
            </a:extLst>
          </p:cNvPr>
          <p:cNvSpPr/>
          <p:nvPr/>
        </p:nvSpPr>
        <p:spPr>
          <a:xfrm>
            <a:off x="4755624" y="1498394"/>
            <a:ext cx="926926" cy="497370"/>
          </a:xfrm>
          <a:prstGeom prst="roundRect">
            <a:avLst/>
          </a:prstGeom>
          <a:solidFill>
            <a:srgbClr val="FFE7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Param </a:t>
            </a:r>
            <a:r>
              <a:rPr lang="en-US" sz="1600" i="1" dirty="0">
                <a:solidFill>
                  <a:schemeClr val="tx1"/>
                </a:solidFill>
              </a:rPr>
              <a:t>W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D2F99E4-041B-5847-06EB-EBF8B8223F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9263" y="1397893"/>
            <a:ext cx="899518" cy="923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B02F7-D13B-F1FC-402F-3DAD74A425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716" y="1731678"/>
            <a:ext cx="2929069" cy="18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21" grpId="0"/>
      <p:bldP spid="23" grpId="0" animBg="1"/>
      <p:bldP spid="26" grpId="0"/>
      <p:bldP spid="27" grpId="0"/>
      <p:bldP spid="28" grpId="0" animBg="1"/>
      <p:bldP spid="29" grpId="0"/>
      <p:bldP spid="35" grpId="0"/>
      <p:bldP spid="35" grpId="1"/>
      <p:bldP spid="36" grpId="0" animBg="1"/>
      <p:bldP spid="37" grpId="0"/>
      <p:bldP spid="41" grpId="0"/>
      <p:bldP spid="49" grpId="0"/>
      <p:bldP spid="55" grpId="0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33C33-F19F-B377-6205-DB44E3EA62A7}"/>
              </a:ext>
            </a:extLst>
          </p:cNvPr>
          <p:cNvSpPr txBox="1"/>
          <p:nvPr/>
        </p:nvSpPr>
        <p:spPr>
          <a:xfrm>
            <a:off x="139700" y="1370822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Video Demo</a:t>
            </a:r>
          </a:p>
        </p:txBody>
      </p:sp>
      <p:pic>
        <p:nvPicPr>
          <p:cNvPr id="4" name="EPlus-LLMv2_Demo_English.mp4">
            <a:hlinkClick r:id="" action="ppaction://media"/>
            <a:extLst>
              <a:ext uri="{FF2B5EF4-FFF2-40B4-BE49-F238E27FC236}">
                <a16:creationId xmlns:a16="http://schemas.microsoft.com/office/drawing/2014/main" id="{94397CBC-BF19-AAD0-AC66-A1C9D9344C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9150" y="1291129"/>
            <a:ext cx="8013700" cy="52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01988C2-E9C4-71BA-3850-064F0AFEB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994122"/>
              </p:ext>
            </p:extLst>
          </p:nvPr>
        </p:nvGraphicFramePr>
        <p:xfrm>
          <a:off x="279400" y="1556902"/>
          <a:ext cx="11633199" cy="4498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7733">
                  <a:extLst>
                    <a:ext uri="{9D8B030D-6E8A-4147-A177-3AD203B41FA5}">
                      <a16:colId xmlns:a16="http://schemas.microsoft.com/office/drawing/2014/main" val="2133156888"/>
                    </a:ext>
                  </a:extLst>
                </a:gridCol>
                <a:gridCol w="3877733">
                  <a:extLst>
                    <a:ext uri="{9D8B030D-6E8A-4147-A177-3AD203B41FA5}">
                      <a16:colId xmlns:a16="http://schemas.microsoft.com/office/drawing/2014/main" val="2783003703"/>
                    </a:ext>
                  </a:extLst>
                </a:gridCol>
                <a:gridCol w="3877733">
                  <a:extLst>
                    <a:ext uri="{9D8B030D-6E8A-4147-A177-3AD203B41FA5}">
                      <a16:colId xmlns:a16="http://schemas.microsoft.com/office/drawing/2014/main" val="1265979307"/>
                    </a:ext>
                  </a:extLst>
                </a:gridCol>
              </a:tblGrid>
              <a:tr h="2547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59902"/>
                  </a:ext>
                </a:extLst>
              </a:tr>
              <a:tr h="12396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Prompt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b="0" dirty="0"/>
                        <a:t>No training required,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b="0" dirty="0"/>
                        <a:t>Easy to deploy (API)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b="0" dirty="0"/>
                        <a:t>Flexible and quick to iterate/update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Well-designed prompt templates</a:t>
                      </a:r>
                    </a:p>
                    <a:p>
                      <a:r>
                        <a:rPr lang="en-US" dirty="0"/>
                        <a:t>Unstable and sensitive</a:t>
                      </a:r>
                    </a:p>
                    <a:p>
                      <a:r>
                        <a:rPr lang="en-US" dirty="0"/>
                        <a:t>Wide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028749"/>
                  </a:ext>
                </a:extLst>
              </a:tr>
              <a:tr h="123967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Fine-Tuning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task-specific accuracy (often 100%)</a:t>
                      </a:r>
                    </a:p>
                    <a:p>
                      <a:r>
                        <a:rPr lang="en-US" dirty="0"/>
                        <a:t>Robust and consistent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Training data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preparation</a:t>
                      </a:r>
                    </a:p>
                    <a:p>
                      <a:r>
                        <a:rPr lang="en-US" dirty="0"/>
                        <a:t>High computational burden and cost</a:t>
                      </a:r>
                    </a:p>
                    <a:p>
                      <a:r>
                        <a:rPr lang="en-US" dirty="0"/>
                        <a:t>Technical complexity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781329"/>
                  </a:ext>
                </a:extLst>
              </a:tr>
              <a:tr h="165377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Efficient Fine-Tuning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Computational efficiency</a:t>
                      </a:r>
                    </a:p>
                    <a:p>
                      <a:r>
                        <a:rPr lang="en-US" dirty="0"/>
                        <a:t>Enable task adaptation (</a:t>
                      </a:r>
                      <a:r>
                        <a:rPr lang="en-US" dirty="0" err="1"/>
                        <a:t>LoRA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Hyperparameter Tuning</a:t>
                      </a:r>
                    </a:p>
                    <a:p>
                      <a:r>
                        <a:rPr lang="en-US" dirty="0"/>
                        <a:t>Slow inference speed</a:t>
                      </a:r>
                      <a:r>
                        <a:rPr lang="zh-CN" altLang="en-US" dirty="0"/>
                        <a:t> </a:t>
                      </a:r>
                      <a:endParaRPr lang="en-US" dirty="0"/>
                    </a:p>
                    <a:p>
                      <a:r>
                        <a:rPr lang="en-US" dirty="0"/>
                        <a:t>Hard to deploy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19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12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Work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32A16-485F-F967-E7E1-9B93B98DF20D}"/>
              </a:ext>
            </a:extLst>
          </p:cNvPr>
          <p:cNvSpPr txBox="1"/>
          <p:nvPr/>
        </p:nvSpPr>
        <p:spPr>
          <a:xfrm>
            <a:off x="400834" y="1778696"/>
            <a:ext cx="88433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Enhance the ability of LLMs to incorporate domain-specific knowledge, improving their adaptability to the building domain.</a:t>
            </a:r>
          </a:p>
          <a:p>
            <a:endParaRPr lang="en-US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Apply efficient techniques to reduce the computational burden during the customization process.</a:t>
            </a:r>
          </a:p>
          <a:p>
            <a:endParaRPr lang="en-US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More complex and diverse scenarios to support the practical application of diversified building energy modeling.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b="1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/>
              <a:t>Applied to other tasks/directions suitable with LLMs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0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3F649-7E30-96E5-B405-0EDCFF194D2C}"/>
              </a:ext>
            </a:extLst>
          </p:cNvPr>
          <p:cNvSpPr txBox="1"/>
          <p:nvPr/>
        </p:nvSpPr>
        <p:spPr>
          <a:xfrm>
            <a:off x="434583" y="1790885"/>
            <a:ext cx="903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Jiang G, Ma Z, Zhang L, Chen J. (2025)  Prompt engineering to inform large language model in automated building energy modeling. </a:t>
            </a:r>
            <a:r>
              <a:rPr lang="en-US" b="1" i="1" dirty="0"/>
              <a:t>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DB5FF-086D-CD11-50D2-75596B39613F}"/>
              </a:ext>
            </a:extLst>
          </p:cNvPr>
          <p:cNvSpPr txBox="1"/>
          <p:nvPr/>
        </p:nvSpPr>
        <p:spPr>
          <a:xfrm>
            <a:off x="434583" y="2544145"/>
            <a:ext cx="891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Jiang G, Chen J. (2025) Efficient fine-tuning of large language models for automated building energy modeling in complex cases. </a:t>
            </a:r>
            <a:r>
              <a:rPr lang="en-US" b="1" i="1" dirty="0"/>
              <a:t>Automation in 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FC946-E3CD-A6A6-B77D-804C854BA0CB}"/>
              </a:ext>
            </a:extLst>
          </p:cNvPr>
          <p:cNvSpPr txBox="1"/>
          <p:nvPr/>
        </p:nvSpPr>
        <p:spPr>
          <a:xfrm>
            <a:off x="434583" y="3297405"/>
            <a:ext cx="891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Jiang G, Ma Z, Zhang L, Chen J. (2024) </a:t>
            </a:r>
            <a:r>
              <a:rPr lang="en-US" b="1" dirty="0" err="1"/>
              <a:t>EPlus</a:t>
            </a:r>
            <a:r>
              <a:rPr lang="en-US" b="1" dirty="0"/>
              <a:t>-LLM: A large language model-based computing platform for automated building energy modeling. </a:t>
            </a:r>
            <a:r>
              <a:rPr lang="en-US" b="1" i="1" dirty="0"/>
              <a:t>Applied Energy</a:t>
            </a:r>
          </a:p>
        </p:txBody>
      </p:sp>
    </p:spTree>
    <p:extLst>
      <p:ext uri="{BB962C8B-B14F-4D97-AF65-F5344CB8AC3E}">
        <p14:creationId xmlns:p14="http://schemas.microsoft.com/office/powerpoint/2010/main" val="92180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0FB60-7F5D-0CDB-3413-8597527E5522}"/>
              </a:ext>
            </a:extLst>
          </p:cNvPr>
          <p:cNvSpPr txBox="1"/>
          <p:nvPr/>
        </p:nvSpPr>
        <p:spPr>
          <a:xfrm>
            <a:off x="5081389" y="2321004"/>
            <a:ext cx="20292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❓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25CDA-B3EF-9AEA-6C5A-CCA5B669B797}"/>
              </a:ext>
            </a:extLst>
          </p:cNvPr>
          <p:cNvSpPr txBox="1"/>
          <p:nvPr/>
        </p:nvSpPr>
        <p:spPr>
          <a:xfrm>
            <a:off x="5001338" y="5496715"/>
            <a:ext cx="222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gang.jiang@utah.edu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101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38C6-E9CB-C301-C5AB-DEBF04B21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8AFFD-9A82-8604-0C29-DC1F34F3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95" y="1573311"/>
            <a:ext cx="10734262" cy="4554537"/>
          </a:xfrm>
        </p:spPr>
        <p:txBody>
          <a:bodyPr/>
          <a:lstStyle/>
          <a:p>
            <a:r>
              <a:rPr lang="en-US" sz="2000" dirty="0"/>
              <a:t>Understand how automated building energy modeling enabled through natural language</a:t>
            </a:r>
          </a:p>
          <a:p>
            <a:r>
              <a:rPr lang="en-US" sz="2000" dirty="0"/>
              <a:t>Learn prompt engineering and fine-tuning (with</a:t>
            </a:r>
            <a:r>
              <a:rPr lang="zh-CN" altLang="en-US" sz="2000" dirty="0"/>
              <a:t> </a:t>
            </a:r>
            <a:r>
              <a:rPr lang="en-US" sz="2000" dirty="0"/>
              <a:t>performance-efficient) techniques for large language models</a:t>
            </a:r>
          </a:p>
          <a:p>
            <a:endParaRPr lang="en-US" sz="2000" dirty="0"/>
          </a:p>
          <a:p>
            <a:pPr lvl="0"/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10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Outline/Agenda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5020B-7DE6-58AE-F406-4A74E9BB0B66}"/>
              </a:ext>
            </a:extLst>
          </p:cNvPr>
          <p:cNvSpPr txBox="1"/>
          <p:nvPr/>
        </p:nvSpPr>
        <p:spPr>
          <a:xfrm>
            <a:off x="838200" y="1728592"/>
            <a:ext cx="150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A1CC2-9A5D-1818-855E-BAF63C78FDC6}"/>
              </a:ext>
            </a:extLst>
          </p:cNvPr>
          <p:cNvSpPr txBox="1"/>
          <p:nvPr/>
        </p:nvSpPr>
        <p:spPr>
          <a:xfrm>
            <a:off x="838200" y="2514726"/>
            <a:ext cx="222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Current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C84B2-9779-29AD-D59E-3EBB1B7C5FBA}"/>
              </a:ext>
            </a:extLst>
          </p:cNvPr>
          <p:cNvSpPr txBox="1"/>
          <p:nvPr/>
        </p:nvSpPr>
        <p:spPr>
          <a:xfrm>
            <a:off x="838200" y="3300860"/>
            <a:ext cx="344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Solution 1: Prompting to inform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1CAC8-533A-CDA3-4630-C2602FA663A6}"/>
              </a:ext>
            </a:extLst>
          </p:cNvPr>
          <p:cNvSpPr txBox="1"/>
          <p:nvPr/>
        </p:nvSpPr>
        <p:spPr>
          <a:xfrm>
            <a:off x="838199" y="4086994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Solution 2: Fine-tuning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7CB6E1-80E8-6AAF-B3E3-1C2637913EDE}"/>
              </a:ext>
            </a:extLst>
          </p:cNvPr>
          <p:cNvSpPr txBox="1"/>
          <p:nvPr/>
        </p:nvSpPr>
        <p:spPr>
          <a:xfrm>
            <a:off x="5838171" y="4086994"/>
            <a:ext cx="294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Case</a:t>
            </a:r>
            <a:r>
              <a:rPr lang="zh-CN" altLang="en-US" dirty="0"/>
              <a:t> </a:t>
            </a:r>
            <a:r>
              <a:rPr lang="en-US" altLang="zh-CN" dirty="0"/>
              <a:t>study with video demo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302B1-FC95-90A2-D717-3A15C0FC41B7}"/>
              </a:ext>
            </a:extLst>
          </p:cNvPr>
          <p:cNvSpPr txBox="1"/>
          <p:nvPr/>
        </p:nvSpPr>
        <p:spPr>
          <a:xfrm>
            <a:off x="838199" y="4873128"/>
            <a:ext cx="1614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Future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FA1CD5-9CCB-6CC7-2D92-0C4F4DE24267}"/>
              </a:ext>
            </a:extLst>
          </p:cNvPr>
          <p:cNvSpPr txBox="1"/>
          <p:nvPr/>
        </p:nvSpPr>
        <p:spPr>
          <a:xfrm>
            <a:off x="5838172" y="3300860"/>
            <a:ext cx="131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Case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4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D7F7A65-D2B3-76C0-0113-EBB50D329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127" l="4297" r="91172">
                        <a14:foregroundMark x1="4297" y1="24085" x2="9922" y2="24085"/>
                        <a14:foregroundMark x1="6328" y1="31831" x2="6875" y2="40423"/>
                        <a14:foregroundMark x1="88984" y1="33944" x2="91172" y2="50845"/>
                        <a14:foregroundMark x1="48594" y1="91127" x2="48594" y2="91127"/>
                        <a14:foregroundMark x1="48594" y1="91127" x2="48594" y2="91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02" y="1620976"/>
            <a:ext cx="4438279" cy="2816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444BFB-DC77-F402-2072-9D0092B72A42}"/>
              </a:ext>
            </a:extLst>
          </p:cNvPr>
          <p:cNvSpPr txBox="1"/>
          <p:nvPr/>
        </p:nvSpPr>
        <p:spPr>
          <a:xfrm>
            <a:off x="998965" y="4443106"/>
            <a:ext cx="326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Building Energy Modeling (BEM)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0790B086-5BA1-B2BD-C080-689F0C03E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488" y="1933260"/>
            <a:ext cx="628718" cy="599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D8167-9FD8-400D-14A1-FAF404C33353}"/>
              </a:ext>
            </a:extLst>
          </p:cNvPr>
          <p:cNvSpPr txBox="1"/>
          <p:nvPr/>
        </p:nvSpPr>
        <p:spPr>
          <a:xfrm>
            <a:off x="6494985" y="264299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GUIs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906DF9BD-DB32-3355-3A4B-DFF2588F8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8549" y="3429000"/>
            <a:ext cx="728596" cy="599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6E2F35-15F9-B3BB-A491-B7C54D23F60A}"/>
              </a:ext>
            </a:extLst>
          </p:cNvPr>
          <p:cNvSpPr txBox="1"/>
          <p:nvPr/>
        </p:nvSpPr>
        <p:spPr>
          <a:xfrm>
            <a:off x="6494985" y="4068371"/>
            <a:ext cx="75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8FF03-ACB4-00FB-20D9-B13E60ECACBA}"/>
              </a:ext>
            </a:extLst>
          </p:cNvPr>
          <p:cNvSpPr txBox="1"/>
          <p:nvPr/>
        </p:nvSpPr>
        <p:spPr>
          <a:xfrm>
            <a:off x="7665929" y="3333009"/>
            <a:ext cx="2408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Programming</a:t>
            </a:r>
            <a:r>
              <a:rPr lang="zh-CN" altLang="en-US" dirty="0"/>
              <a:t> </a:t>
            </a:r>
            <a:r>
              <a:rPr lang="en-US" altLang="zh-CN" dirty="0"/>
              <a:t>skill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Specific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 scalability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B3E7F3-F10A-C438-9492-50CC782B62B6}"/>
              </a:ext>
            </a:extLst>
          </p:cNvPr>
          <p:cNvSpPr txBox="1"/>
          <p:nvPr/>
        </p:nvSpPr>
        <p:spPr>
          <a:xfrm>
            <a:off x="7665929" y="1933260"/>
            <a:ext cx="2417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</a:t>
            </a:r>
            <a:r>
              <a:rPr lang="en-US" altLang="zh-CN" dirty="0"/>
              <a:t> knowledge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Proficiency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Config setting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96799-8406-CA55-EEA6-500C85272B20}"/>
              </a:ext>
            </a:extLst>
          </p:cNvPr>
          <p:cNvSpPr txBox="1"/>
          <p:nvPr/>
        </p:nvSpPr>
        <p:spPr>
          <a:xfrm>
            <a:off x="1819925" y="5904077"/>
            <a:ext cx="855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Building energy modeling is time-consuming and labor intensive!!</a:t>
            </a:r>
          </a:p>
        </p:txBody>
      </p:sp>
    </p:spTree>
    <p:extLst>
      <p:ext uri="{BB962C8B-B14F-4D97-AF65-F5344CB8AC3E}">
        <p14:creationId xmlns:p14="http://schemas.microsoft.com/office/powerpoint/2010/main" val="1535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>
            <a:extLst>
              <a:ext uri="{FF2B5EF4-FFF2-40B4-BE49-F238E27FC236}">
                <a16:creationId xmlns:a16="http://schemas.microsoft.com/office/drawing/2014/main" id="{E75B59BD-878B-164C-3ACC-4BAFD602FAD7}"/>
              </a:ext>
            </a:extLst>
          </p:cNvPr>
          <p:cNvSpPr/>
          <p:nvPr/>
        </p:nvSpPr>
        <p:spPr>
          <a:xfrm>
            <a:off x="5286441" y="1965162"/>
            <a:ext cx="1100593" cy="2755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6B7DF4-52BA-AD00-2DF7-99972146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7FB74-6211-6500-2ED1-F6409D42E41C}"/>
              </a:ext>
            </a:extLst>
          </p:cNvPr>
          <p:cNvSpPr txBox="1"/>
          <p:nvPr/>
        </p:nvSpPr>
        <p:spPr>
          <a:xfrm>
            <a:off x="3169085" y="1918282"/>
            <a:ext cx="1782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language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79B805-E5B7-8254-FD7C-3611B819603E}"/>
              </a:ext>
            </a:extLst>
          </p:cNvPr>
          <p:cNvSpPr txBox="1"/>
          <p:nvPr/>
        </p:nvSpPr>
        <p:spPr>
          <a:xfrm>
            <a:off x="6722299" y="1918282"/>
            <a:ext cx="238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Energy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385E6-E8BA-D5AE-8A43-F6FD0FE61260}"/>
              </a:ext>
            </a:extLst>
          </p:cNvPr>
          <p:cNvSpPr txBox="1"/>
          <p:nvPr/>
        </p:nvSpPr>
        <p:spPr>
          <a:xfrm>
            <a:off x="5398157" y="177907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❓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D9B9AE-B6F1-A409-6068-943E07EFDDB4}"/>
              </a:ext>
            </a:extLst>
          </p:cNvPr>
          <p:cNvSpPr txBox="1"/>
          <p:nvPr/>
        </p:nvSpPr>
        <p:spPr>
          <a:xfrm>
            <a:off x="3779147" y="5698441"/>
            <a:ext cx="463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Platform: </a:t>
            </a:r>
            <a:r>
              <a:rPr lang="en-US" dirty="0"/>
              <a:t>User friendly, intuitive, and scalable</a:t>
            </a:r>
          </a:p>
        </p:txBody>
      </p:sp>
      <p:pic>
        <p:nvPicPr>
          <p:cNvPr id="12" name="Picture 25">
            <a:extLst>
              <a:ext uri="{FF2B5EF4-FFF2-40B4-BE49-F238E27FC236}">
                <a16:creationId xmlns:a16="http://schemas.microsoft.com/office/drawing/2014/main" id="{E141B873-409D-028C-0B07-BD9796D1B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03" y="2990951"/>
            <a:ext cx="1739522" cy="1739522"/>
          </a:xfrm>
          <a:prstGeom prst="rect">
            <a:avLst/>
          </a:prstGeom>
        </p:spPr>
      </p:pic>
      <p:pic>
        <p:nvPicPr>
          <p:cNvPr id="13" name="Picture 8" descr="A logo of a company&#10;&#10;Description automatically generated">
            <a:extLst>
              <a:ext uri="{FF2B5EF4-FFF2-40B4-BE49-F238E27FC236}">
                <a16:creationId xmlns:a16="http://schemas.microsoft.com/office/drawing/2014/main" id="{9E06D61D-F7D7-9EF6-9A0B-43817DEA9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825" y="2799249"/>
            <a:ext cx="2190160" cy="1931224"/>
          </a:xfrm>
          <a:prstGeom prst="rect">
            <a:avLst/>
          </a:prstGeom>
        </p:spPr>
      </p:pic>
      <p:sp>
        <p:nvSpPr>
          <p:cNvPr id="14" name="Down Arrow 15">
            <a:extLst>
              <a:ext uri="{FF2B5EF4-FFF2-40B4-BE49-F238E27FC236}">
                <a16:creationId xmlns:a16="http://schemas.microsoft.com/office/drawing/2014/main" id="{9D25F000-98F7-0928-0627-B6F9E842A5E0}"/>
              </a:ext>
            </a:extLst>
          </p:cNvPr>
          <p:cNvSpPr/>
          <p:nvPr/>
        </p:nvSpPr>
        <p:spPr>
          <a:xfrm rot="16200000">
            <a:off x="5466211" y="3148183"/>
            <a:ext cx="808639" cy="1425057"/>
          </a:xfrm>
          <a:prstGeom prst="downArrow">
            <a:avLst/>
          </a:prstGeom>
          <a:solidFill>
            <a:srgbClr val="0B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EABF33-B622-D283-45E2-B96EFA6FDC8B}"/>
              </a:ext>
            </a:extLst>
          </p:cNvPr>
          <p:cNvSpPr txBox="1"/>
          <p:nvPr/>
        </p:nvSpPr>
        <p:spPr>
          <a:xfrm>
            <a:off x="2538808" y="5029791"/>
            <a:ext cx="711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Customize a large language model for building modeling (e.g., </a:t>
            </a:r>
            <a:r>
              <a:rPr lang="en-US" dirty="0" err="1"/>
              <a:t>EnergyPlus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26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20B8C-26B0-38DC-3DC4-D079FACFF147}"/>
              </a:ext>
            </a:extLst>
          </p:cNvPr>
          <p:cNvSpPr txBox="1"/>
          <p:nvPr/>
        </p:nvSpPr>
        <p:spPr>
          <a:xfrm>
            <a:off x="538096" y="4967423"/>
            <a:ext cx="342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Requiring </a:t>
            </a:r>
            <a:r>
              <a:rPr lang="en-US" dirty="0">
                <a:highlight>
                  <a:srgbClr val="FFE79A"/>
                </a:highlight>
              </a:rPr>
              <a:t>domain understanding </a:t>
            </a:r>
            <a:r>
              <a:rPr lang="en-US" dirty="0"/>
              <a:t>and specific task customizing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721361-1F20-7D34-E771-9F2B4FB8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786" y="3040146"/>
            <a:ext cx="1869600" cy="1738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8F86E4-5CCB-FF9B-2737-B6B803E3C9BF}"/>
              </a:ext>
            </a:extLst>
          </p:cNvPr>
          <p:cNvSpPr txBox="1"/>
          <p:nvPr/>
        </p:nvSpPr>
        <p:spPr>
          <a:xfrm>
            <a:off x="1085036" y="2482509"/>
            <a:ext cx="232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LLM &amp; Task Knowledge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787D65-6CB1-5D32-97AF-6BC8060CB17B}"/>
              </a:ext>
            </a:extLst>
          </p:cNvPr>
          <p:cNvSpPr/>
          <p:nvPr/>
        </p:nvSpPr>
        <p:spPr>
          <a:xfrm>
            <a:off x="838200" y="2291848"/>
            <a:ext cx="2822772" cy="25928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631FF-A4A2-6A58-1FF6-86DDCBB9F95B}"/>
              </a:ext>
            </a:extLst>
          </p:cNvPr>
          <p:cNvSpPr txBox="1"/>
          <p:nvPr/>
        </p:nvSpPr>
        <p:spPr>
          <a:xfrm>
            <a:off x="4950631" y="2344009"/>
            <a:ext cx="525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Current general LLMs lacking building science, especially for building modeling knowledge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08B31-2FD7-B7C9-BCF4-325DEECF1BB3}"/>
              </a:ext>
            </a:extLst>
          </p:cNvPr>
          <p:cNvSpPr txBox="1"/>
          <p:nvPr/>
        </p:nvSpPr>
        <p:spPr>
          <a:xfrm>
            <a:off x="4950630" y="3234401"/>
            <a:ext cx="687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Inherent complexity of LLM application, including model architecture selecting, training efficiency, deployment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7966E-30BE-AB3C-359C-F9CBC791CA71}"/>
              </a:ext>
            </a:extLst>
          </p:cNvPr>
          <p:cNvSpPr txBox="1"/>
          <p:nvPr/>
        </p:nvSpPr>
        <p:spPr>
          <a:xfrm>
            <a:off x="4950630" y="4157731"/>
            <a:ext cx="384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High computing dependency - GPUs</a:t>
            </a:r>
          </a:p>
        </p:txBody>
      </p:sp>
    </p:spTree>
    <p:extLst>
      <p:ext uri="{BB962C8B-B14F-4D97-AF65-F5344CB8AC3E}">
        <p14:creationId xmlns:p14="http://schemas.microsoft.com/office/powerpoint/2010/main" val="26733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791612-482E-B2DB-ABCC-68B91D32DC94}"/>
              </a:ext>
            </a:extLst>
          </p:cNvPr>
          <p:cNvSpPr txBox="1"/>
          <p:nvPr/>
        </p:nvSpPr>
        <p:spPr>
          <a:xfrm>
            <a:off x="8772645" y="2495036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BEM &amp; User demanding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93E309-208C-EC81-C814-7D86FB703AEF}"/>
              </a:ext>
            </a:extLst>
          </p:cNvPr>
          <p:cNvSpPr/>
          <p:nvPr/>
        </p:nvSpPr>
        <p:spPr>
          <a:xfrm>
            <a:off x="8525809" y="2304375"/>
            <a:ext cx="2822772" cy="25928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F08861E-6F5C-A1EE-9821-EF66E4D52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584" y="2864368"/>
            <a:ext cx="1805219" cy="1738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8C42D-81F2-7B1B-2B5A-4A5A6D8AB500}"/>
              </a:ext>
            </a:extLst>
          </p:cNvPr>
          <p:cNvSpPr txBox="1"/>
          <p:nvPr/>
        </p:nvSpPr>
        <p:spPr>
          <a:xfrm>
            <a:off x="7887221" y="5025294"/>
            <a:ext cx="3991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Needing LLMs fully understanding users’ modeling intent; generating </a:t>
            </a:r>
            <a:r>
              <a:rPr lang="en-US" dirty="0">
                <a:highlight>
                  <a:srgbClr val="FFE79A"/>
                </a:highlight>
              </a:rPr>
              <a:t>100% accurate and 0 human</a:t>
            </a:r>
            <a:r>
              <a:rPr lang="zh-CN" altLang="en-US" dirty="0">
                <a:highlight>
                  <a:srgbClr val="FFE79A"/>
                </a:highlight>
              </a:rPr>
              <a:t> </a:t>
            </a:r>
            <a:r>
              <a:rPr lang="en-US" dirty="0">
                <a:highlight>
                  <a:srgbClr val="FFE79A"/>
                </a:highlight>
              </a:rPr>
              <a:t>intervention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9CC819-6540-2D57-981B-1B000DD3FA93}"/>
              </a:ext>
            </a:extLst>
          </p:cNvPr>
          <p:cNvSpPr txBox="1"/>
          <p:nvPr/>
        </p:nvSpPr>
        <p:spPr>
          <a:xfrm>
            <a:off x="1227551" y="2862155"/>
            <a:ext cx="57689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Uniqueness and complexity of building parameterization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Accuracy and diversity required in user queries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Modeling precision, consistency, and alignment</a:t>
            </a:r>
          </a:p>
        </p:txBody>
      </p:sp>
    </p:spTree>
    <p:extLst>
      <p:ext uri="{BB962C8B-B14F-4D97-AF65-F5344CB8AC3E}">
        <p14:creationId xmlns:p14="http://schemas.microsoft.com/office/powerpoint/2010/main" val="14131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1: Prompting to inform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17B5180A-C397-E364-2C45-2B203BB14DF0}"/>
              </a:ext>
            </a:extLst>
          </p:cNvPr>
          <p:cNvSpPr/>
          <p:nvPr/>
        </p:nvSpPr>
        <p:spPr>
          <a:xfrm>
            <a:off x="4507405" y="1295553"/>
            <a:ext cx="3786001" cy="2393065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6BD4C3E-DB21-F681-AA56-769B4EFCDB4A}"/>
              </a:ext>
            </a:extLst>
          </p:cNvPr>
          <p:cNvSpPr txBox="1"/>
          <p:nvPr/>
        </p:nvSpPr>
        <p:spPr>
          <a:xfrm>
            <a:off x="838200" y="2906517"/>
            <a:ext cx="245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User Natural Language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021CA062-C1DA-60DE-EBC4-07325431FE14}"/>
              </a:ext>
            </a:extLst>
          </p:cNvPr>
          <p:cNvSpPr txBox="1"/>
          <p:nvPr/>
        </p:nvSpPr>
        <p:spPr>
          <a:xfrm>
            <a:off x="4591743" y="2000223"/>
            <a:ext cx="951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Reasoning</a:t>
            </a:r>
          </a:p>
        </p:txBody>
      </p:sp>
      <p:cxnSp>
        <p:nvCxnSpPr>
          <p:cNvPr id="8" name="Straight Arrow Connector 59">
            <a:extLst>
              <a:ext uri="{FF2B5EF4-FFF2-40B4-BE49-F238E27FC236}">
                <a16:creationId xmlns:a16="http://schemas.microsoft.com/office/drawing/2014/main" id="{82B9B4BA-A3F3-0B2E-2A71-458AB062243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084748" y="2243030"/>
            <a:ext cx="332061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853B252-F4E4-07E5-C6CC-FF76D7E85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635" y="1377267"/>
            <a:ext cx="475325" cy="598785"/>
          </a:xfrm>
          <a:prstGeom prst="rect">
            <a:avLst/>
          </a:prstGeom>
        </p:spPr>
      </p:pic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C352C5-714B-E9FA-E46F-8838BC45F4F7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549488" y="1676660"/>
            <a:ext cx="1687147" cy="571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92371C8-7122-34B5-7A1C-4D976541E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540" y="2681340"/>
            <a:ext cx="459420" cy="4594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2D2259-5E2C-BDFA-BC14-0B4381979A94}"/>
              </a:ext>
            </a:extLst>
          </p:cNvPr>
          <p:cNvSpPr txBox="1"/>
          <p:nvPr/>
        </p:nvSpPr>
        <p:spPr>
          <a:xfrm>
            <a:off x="4587176" y="3326061"/>
            <a:ext cx="1035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Foundation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68788-F8C1-01AB-F32D-38B975793C27}"/>
              </a:ext>
            </a:extLst>
          </p:cNvPr>
          <p:cNvSpPr txBox="1"/>
          <p:nvPr/>
        </p:nvSpPr>
        <p:spPr>
          <a:xfrm>
            <a:off x="6658984" y="3302819"/>
            <a:ext cx="1634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Domain Knowledge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95E347-8897-FEF2-BB9E-FFC67F4133E2}"/>
              </a:ext>
            </a:extLst>
          </p:cNvPr>
          <p:cNvSpPr txBox="1"/>
          <p:nvPr/>
        </p:nvSpPr>
        <p:spPr>
          <a:xfrm>
            <a:off x="6904158" y="1994276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Logic of BEM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F95766-C410-639D-1004-EBBA72AFD0D1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505295" y="2911050"/>
            <a:ext cx="1747245" cy="106368"/>
          </a:xfrm>
          <a:prstGeom prst="bentConnector3">
            <a:avLst>
              <a:gd name="adj1" fmla="val 50000"/>
            </a:avLst>
          </a:prstGeom>
          <a:ln w="254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41">
            <a:extLst>
              <a:ext uri="{FF2B5EF4-FFF2-40B4-BE49-F238E27FC236}">
                <a16:creationId xmlns:a16="http://schemas.microsoft.com/office/drawing/2014/main" id="{7E0189D4-C582-9421-BF71-D7B91E7C2A34}"/>
              </a:ext>
            </a:extLst>
          </p:cNvPr>
          <p:cNvGrpSpPr/>
          <p:nvPr/>
        </p:nvGrpSpPr>
        <p:grpSpPr>
          <a:xfrm>
            <a:off x="5103885" y="2364234"/>
            <a:ext cx="162486" cy="255705"/>
            <a:chOff x="5003498" y="4514756"/>
            <a:chExt cx="205776" cy="352859"/>
          </a:xfrm>
        </p:grpSpPr>
        <p:cxnSp>
          <p:nvCxnSpPr>
            <p:cNvPr id="18" name="Straight Arrow Connector 33">
              <a:extLst>
                <a:ext uri="{FF2B5EF4-FFF2-40B4-BE49-F238E27FC236}">
                  <a16:creationId xmlns:a16="http://schemas.microsoft.com/office/drawing/2014/main" id="{30A610EC-533C-3178-64D4-82F26F77C4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3498" y="4514756"/>
              <a:ext cx="0" cy="352859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34">
              <a:extLst>
                <a:ext uri="{FF2B5EF4-FFF2-40B4-BE49-F238E27FC236}">
                  <a16:creationId xmlns:a16="http://schemas.microsoft.com/office/drawing/2014/main" id="{3B304531-5E37-2AFF-23B7-C784561C0DFA}"/>
                </a:ext>
              </a:extLst>
            </p:cNvPr>
            <p:cNvCxnSpPr>
              <a:cxnSpLocks/>
            </p:cNvCxnSpPr>
            <p:nvPr/>
          </p:nvCxnSpPr>
          <p:spPr>
            <a:xfrm>
              <a:off x="5209274" y="4529132"/>
              <a:ext cx="0" cy="338483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41">
            <a:extLst>
              <a:ext uri="{FF2B5EF4-FFF2-40B4-BE49-F238E27FC236}">
                <a16:creationId xmlns:a16="http://schemas.microsoft.com/office/drawing/2014/main" id="{BC587656-0680-5B28-8BBB-C973D0B0E084}"/>
              </a:ext>
            </a:extLst>
          </p:cNvPr>
          <p:cNvGrpSpPr/>
          <p:nvPr/>
        </p:nvGrpSpPr>
        <p:grpSpPr>
          <a:xfrm>
            <a:off x="7401007" y="2374652"/>
            <a:ext cx="162486" cy="255705"/>
            <a:chOff x="5003498" y="4514756"/>
            <a:chExt cx="205776" cy="352859"/>
          </a:xfrm>
        </p:grpSpPr>
        <p:cxnSp>
          <p:nvCxnSpPr>
            <p:cNvPr id="21" name="Straight Arrow Connector 33">
              <a:extLst>
                <a:ext uri="{FF2B5EF4-FFF2-40B4-BE49-F238E27FC236}">
                  <a16:creationId xmlns:a16="http://schemas.microsoft.com/office/drawing/2014/main" id="{C4CA11EC-5BD6-C44C-5908-B09D00135E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3498" y="4514756"/>
              <a:ext cx="0" cy="352859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34">
              <a:extLst>
                <a:ext uri="{FF2B5EF4-FFF2-40B4-BE49-F238E27FC236}">
                  <a16:creationId xmlns:a16="http://schemas.microsoft.com/office/drawing/2014/main" id="{DD465A11-97C2-7E46-C897-EB3BFC34CC4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274" y="4529132"/>
              <a:ext cx="0" cy="338483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D9B7010-D925-6F6A-25AC-A4828EF1D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642" y="2100581"/>
            <a:ext cx="681367" cy="5678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41D45C-0853-9441-3280-DD6500E3D9E3}"/>
              </a:ext>
            </a:extLst>
          </p:cNvPr>
          <p:cNvSpPr txBox="1"/>
          <p:nvPr/>
        </p:nvSpPr>
        <p:spPr>
          <a:xfrm>
            <a:off x="9162717" y="2629518"/>
            <a:ext cx="160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Corresponding BEMs</a:t>
            </a:r>
          </a:p>
        </p:txBody>
      </p:sp>
      <p:cxnSp>
        <p:nvCxnSpPr>
          <p:cNvPr id="25" name="Straight Arrow Connector 59">
            <a:extLst>
              <a:ext uri="{FF2B5EF4-FFF2-40B4-BE49-F238E27FC236}">
                <a16:creationId xmlns:a16="http://schemas.microsoft.com/office/drawing/2014/main" id="{49A325E2-3223-6CEF-64D7-61139B5A881B}"/>
              </a:ext>
            </a:extLst>
          </p:cNvPr>
          <p:cNvCxnSpPr>
            <a:cxnSpLocks/>
          </p:cNvCxnSpPr>
          <p:nvPr/>
        </p:nvCxnSpPr>
        <p:spPr>
          <a:xfrm>
            <a:off x="8467759" y="2480535"/>
            <a:ext cx="1001172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4373448-3BAA-7869-557A-62AF849AAC8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66371" y="4974010"/>
            <a:ext cx="635003" cy="5901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944FE8-4C67-A5C5-D798-352EB2CC7512}"/>
              </a:ext>
            </a:extLst>
          </p:cNvPr>
          <p:cNvSpPr txBox="1"/>
          <p:nvPr/>
        </p:nvSpPr>
        <p:spPr>
          <a:xfrm>
            <a:off x="4539031" y="5676582"/>
            <a:ext cx="2166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BEM Examples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F68131-1214-9CAC-8418-3DEB78395413}"/>
              </a:ext>
            </a:extLst>
          </p:cNvPr>
          <p:cNvSpPr txBox="1"/>
          <p:nvPr/>
        </p:nvSpPr>
        <p:spPr>
          <a:xfrm>
            <a:off x="112667" y="1341905"/>
            <a:ext cx="350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Prompt Engineering Framework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D31DBD-D546-4343-D84B-9D5DBF471030}"/>
              </a:ext>
            </a:extLst>
          </p:cNvPr>
          <p:cNvSpPr txBox="1"/>
          <p:nvPr/>
        </p:nvSpPr>
        <p:spPr>
          <a:xfrm>
            <a:off x="6508843" y="5676582"/>
            <a:ext cx="182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Prompting Strategies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17CDEE6-DE1C-3D30-8CB6-3A71BFECE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956" y="4986846"/>
            <a:ext cx="635003" cy="564144"/>
          </a:xfrm>
          <a:prstGeom prst="rect">
            <a:avLst/>
          </a:prstGeom>
        </p:spPr>
      </p:pic>
      <p:sp>
        <p:nvSpPr>
          <p:cNvPr id="32" name="Rectangle 9">
            <a:extLst>
              <a:ext uri="{FF2B5EF4-FFF2-40B4-BE49-F238E27FC236}">
                <a16:creationId xmlns:a16="http://schemas.microsoft.com/office/drawing/2014/main" id="{9A16E429-FD77-BEEB-FF31-1B3483B331FB}"/>
              </a:ext>
            </a:extLst>
          </p:cNvPr>
          <p:cNvSpPr/>
          <p:nvPr/>
        </p:nvSpPr>
        <p:spPr>
          <a:xfrm>
            <a:off x="4416809" y="4820158"/>
            <a:ext cx="4015094" cy="1337192"/>
          </a:xfrm>
          <a:prstGeom prst="rect">
            <a:avLst/>
          </a:pr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F686F-847A-4DE8-2015-3E5CC5E295C2}"/>
              </a:ext>
            </a:extLst>
          </p:cNvPr>
          <p:cNvSpPr txBox="1"/>
          <p:nvPr/>
        </p:nvSpPr>
        <p:spPr>
          <a:xfrm>
            <a:off x="5229761" y="3798652"/>
            <a:ext cx="232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Large Language Model</a:t>
            </a:r>
          </a:p>
        </p:txBody>
      </p:sp>
      <p:sp>
        <p:nvSpPr>
          <p:cNvPr id="34" name="Up Arrow 33">
            <a:extLst>
              <a:ext uri="{FF2B5EF4-FFF2-40B4-BE49-F238E27FC236}">
                <a16:creationId xmlns:a16="http://schemas.microsoft.com/office/drawing/2014/main" id="{001FACC2-602E-F5E7-0B24-D36498D9A170}"/>
              </a:ext>
            </a:extLst>
          </p:cNvPr>
          <p:cNvSpPr/>
          <p:nvPr/>
        </p:nvSpPr>
        <p:spPr>
          <a:xfrm>
            <a:off x="5334503" y="4228618"/>
            <a:ext cx="2101782" cy="450835"/>
          </a:xfrm>
          <a:prstGeom prst="upArrow">
            <a:avLst>
              <a:gd name="adj1" fmla="val 69071"/>
              <a:gd name="adj2" fmla="val 50000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2B737-5108-F892-9A8B-5D546C655FA6}"/>
              </a:ext>
            </a:extLst>
          </p:cNvPr>
          <p:cNvSpPr txBox="1"/>
          <p:nvPr/>
        </p:nvSpPr>
        <p:spPr>
          <a:xfrm>
            <a:off x="5622396" y="4402162"/>
            <a:ext cx="1525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Knowledge Informed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6EBE3759-2EDA-3E56-9B2D-DC0A13AA236E}"/>
              </a:ext>
            </a:extLst>
          </p:cNvPr>
          <p:cNvSpPr/>
          <p:nvPr/>
        </p:nvSpPr>
        <p:spPr>
          <a:xfrm>
            <a:off x="5640443" y="2226245"/>
            <a:ext cx="1177446" cy="489114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659BDE-DBFD-7036-467F-E6A4E8A5D129}"/>
              </a:ext>
            </a:extLst>
          </p:cNvPr>
          <p:cNvSpPr txBox="1"/>
          <p:nvPr/>
        </p:nvSpPr>
        <p:spPr>
          <a:xfrm>
            <a:off x="5704198" y="2296965"/>
            <a:ext cx="1261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Self-learning</a:t>
            </a:r>
          </a:p>
        </p:txBody>
      </p:sp>
      <p:sp>
        <p:nvSpPr>
          <p:cNvPr id="38" name="Cross 37">
            <a:extLst>
              <a:ext uri="{FF2B5EF4-FFF2-40B4-BE49-F238E27FC236}">
                <a16:creationId xmlns:a16="http://schemas.microsoft.com/office/drawing/2014/main" id="{EAD4CE5D-7C8F-2EE9-CE2A-2B414685F381}"/>
              </a:ext>
            </a:extLst>
          </p:cNvPr>
          <p:cNvSpPr/>
          <p:nvPr/>
        </p:nvSpPr>
        <p:spPr>
          <a:xfrm>
            <a:off x="6263083" y="5122134"/>
            <a:ext cx="322545" cy="319527"/>
          </a:xfrm>
          <a:prstGeom prst="plu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342A0B-C92C-1D08-7896-87A34F3CB071}"/>
              </a:ext>
            </a:extLst>
          </p:cNvPr>
          <p:cNvSpPr txBox="1"/>
          <p:nvPr/>
        </p:nvSpPr>
        <p:spPr>
          <a:xfrm>
            <a:off x="8888362" y="5050937"/>
            <a:ext cx="1285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Division</a:t>
            </a:r>
          </a:p>
          <a:p>
            <a:r>
              <a:rPr lang="en-US" dirty="0"/>
              <a:t>Explanation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AF8AC0-4995-EBDA-6424-DB855B5757C5}"/>
              </a:ext>
            </a:extLst>
          </p:cNvPr>
          <p:cNvSpPr txBox="1"/>
          <p:nvPr/>
        </p:nvSpPr>
        <p:spPr>
          <a:xfrm>
            <a:off x="897251" y="3500573"/>
            <a:ext cx="2457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Open-source SOTA LLMs</a:t>
            </a:r>
          </a:p>
          <a:p>
            <a:r>
              <a:rPr lang="en-US" dirty="0"/>
              <a:t>e.g., Llama, </a:t>
            </a:r>
            <a:r>
              <a:rPr lang="en-US" dirty="0" err="1"/>
              <a:t>Qwen</a:t>
            </a:r>
            <a:r>
              <a:rPr lang="en-US" dirty="0"/>
              <a:t>, etc.</a:t>
            </a:r>
          </a:p>
          <a:p>
            <a:r>
              <a:rPr lang="en-US" dirty="0"/>
              <a:t>Or </a:t>
            </a:r>
            <a:r>
              <a:rPr lang="en-US" dirty="0" err="1"/>
              <a:t>ChatGPT</a:t>
            </a:r>
            <a:r>
              <a:rPr lang="en-US" dirty="0"/>
              <a:t>, etc.</a:t>
            </a:r>
          </a:p>
        </p:txBody>
      </p:sp>
      <p:pic>
        <p:nvPicPr>
          <p:cNvPr id="43" name="Picture 28">
            <a:extLst>
              <a:ext uri="{FF2B5EF4-FFF2-40B4-BE49-F238E27FC236}">
                <a16:creationId xmlns:a16="http://schemas.microsoft.com/office/drawing/2014/main" id="{453023C9-2C10-42F0-3447-A9B4EEE40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61" b="94521" l="8036" r="93304">
                        <a14:foregroundMark x1="8036" y1="59817" x2="17857" y2="45434"/>
                        <a14:foregroundMark x1="17857" y1="45434" x2="35491" y2="44521"/>
                        <a14:foregroundMark x1="35491" y1="44521" x2="50446" y2="52740"/>
                        <a14:foregroundMark x1="50446" y1="52740" x2="60938" y2="66210"/>
                        <a14:foregroundMark x1="60938" y1="66210" x2="49107" y2="88128"/>
                        <a14:foregroundMark x1="20313" y1="92237" x2="23661" y2="92922"/>
                        <a14:foregroundMark x1="20536" y1="94521" x2="23661" y2="94521"/>
                        <a14:foregroundMark x1="23661" y1="62785" x2="40402" y2="56849"/>
                        <a14:foregroundMark x1="40402" y1="56849" x2="39955" y2="74201"/>
                        <a14:foregroundMark x1="39955" y1="74201" x2="25000" y2="65753"/>
                        <a14:foregroundMark x1="25000" y1="65753" x2="24330" y2="60959"/>
                        <a14:foregroundMark x1="49330" y1="23059" x2="60491" y2="9817"/>
                        <a14:foregroundMark x1="60491" y1="9817" x2="77232" y2="11644"/>
                        <a14:foregroundMark x1="77232" y1="11644" x2="80134" y2="28767"/>
                        <a14:foregroundMark x1="80134" y1="28767" x2="65625" y2="37900"/>
                        <a14:foregroundMark x1="65625" y1="37900" x2="52009" y2="27626"/>
                        <a14:foregroundMark x1="52009" y1="27626" x2="49777" y2="22374"/>
                        <a14:foregroundMark x1="66741" y1="59817" x2="81696" y2="51370"/>
                        <a14:foregroundMark x1="81696" y1="51370" x2="89286" y2="66667"/>
                        <a14:foregroundMark x1="89286" y1="66667" x2="72991" y2="63242"/>
                        <a14:foregroundMark x1="72991" y1="63242" x2="67857" y2="59361"/>
                        <a14:foregroundMark x1="89732" y1="58676" x2="93304" y2="61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7823" y="1401709"/>
            <a:ext cx="674657" cy="605334"/>
          </a:xfrm>
          <a:prstGeom prst="rect">
            <a:avLst/>
          </a:prstGeom>
        </p:spPr>
      </p:pic>
      <p:pic>
        <p:nvPicPr>
          <p:cNvPr id="44" name="Picture 27">
            <a:extLst>
              <a:ext uri="{FF2B5EF4-FFF2-40B4-BE49-F238E27FC236}">
                <a16:creationId xmlns:a16="http://schemas.microsoft.com/office/drawing/2014/main" id="{B0177D80-B433-B391-CFD5-D16D806E92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7823" y="2716413"/>
            <a:ext cx="752123" cy="620836"/>
          </a:xfrm>
          <a:prstGeom prst="rect">
            <a:avLst/>
          </a:prstGeom>
        </p:spPr>
      </p:pic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6DC50F8D-45A3-CD58-C201-4581C92BC318}"/>
              </a:ext>
            </a:extLst>
          </p:cNvPr>
          <p:cNvCxnSpPr>
            <a:stCxn id="41" idx="3"/>
            <a:endCxn id="13" idx="2"/>
          </p:cNvCxnSpPr>
          <p:nvPr/>
        </p:nvCxnSpPr>
        <p:spPr>
          <a:xfrm flipV="1">
            <a:off x="3354590" y="3633838"/>
            <a:ext cx="1750196" cy="328400"/>
          </a:xfrm>
          <a:prstGeom prst="bentConnector2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101E527A-0E75-DCA4-03BE-5377F18A760A}"/>
              </a:ext>
            </a:extLst>
          </p:cNvPr>
          <p:cNvCxnSpPr>
            <a:cxnSpLocks/>
            <a:stCxn id="40" idx="1"/>
          </p:cNvCxnSpPr>
          <p:nvPr/>
        </p:nvCxnSpPr>
        <p:spPr>
          <a:xfrm rot="10800000">
            <a:off x="7892746" y="5281899"/>
            <a:ext cx="995616" cy="92204"/>
          </a:xfrm>
          <a:prstGeom prst="bentConnector3">
            <a:avLst>
              <a:gd name="adj1" fmla="val 50000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148073180" descr="A collage of a building&#10;&#10;Description automatically generated">
            <a:extLst>
              <a:ext uri="{FF2B5EF4-FFF2-40B4-BE49-F238E27FC236}">
                <a16:creationId xmlns:a16="http://schemas.microsoft.com/office/drawing/2014/main" id="{6BCDE807-DE51-F345-43DA-E6255509DF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3"/>
          <a:stretch/>
        </p:blipFill>
        <p:spPr>
          <a:xfrm>
            <a:off x="2125921" y="4770556"/>
            <a:ext cx="1619747" cy="962497"/>
          </a:xfrm>
          <a:prstGeom prst="rect">
            <a:avLst/>
          </a:prstGeom>
          <a:noFill/>
        </p:spPr>
      </p:pic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C5043BFB-F7A3-EF2F-CB21-1E2B4E4847B5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3745668" y="5122134"/>
            <a:ext cx="1358217" cy="129671"/>
          </a:xfrm>
          <a:prstGeom prst="bentConnector3">
            <a:avLst>
              <a:gd name="adj1" fmla="val 28789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F05BFE0-6F1C-DB67-B9E1-C62F2F4E3280}"/>
              </a:ext>
            </a:extLst>
          </p:cNvPr>
          <p:cNvSpPr txBox="1"/>
          <p:nvPr/>
        </p:nvSpPr>
        <p:spPr>
          <a:xfrm>
            <a:off x="1914277" y="5784936"/>
            <a:ext cx="204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NREL, </a:t>
            </a:r>
            <a:r>
              <a:rPr lang="en-US" dirty="0" err="1"/>
              <a:t>iUnit</a:t>
            </a:r>
            <a:r>
              <a:rPr lang="en-US" dirty="0"/>
              <a:t> building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F2A0CD-065E-896D-82FE-CC410AD3042B}"/>
              </a:ext>
            </a:extLst>
          </p:cNvPr>
          <p:cNvSpPr txBox="1"/>
          <p:nvPr/>
        </p:nvSpPr>
        <p:spPr>
          <a:xfrm>
            <a:off x="0" y="6215836"/>
            <a:ext cx="1045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Jiang G, Ma Z, Zhang L, Chen J. (2025)  Prompt engineering to inform large language model in automated building energy modeling. </a:t>
            </a:r>
            <a:r>
              <a:rPr lang="en-US" sz="1400" i="1" dirty="0"/>
              <a:t>Energy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D5B89B3-54DF-943E-22D7-859FA4611C1C}"/>
              </a:ext>
            </a:extLst>
          </p:cNvPr>
          <p:cNvSpPr txBox="1"/>
          <p:nvPr/>
        </p:nvSpPr>
        <p:spPr>
          <a:xfrm>
            <a:off x="3983548" y="4770556"/>
            <a:ext cx="1110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Few shots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BAD9C-C50D-9A0E-8089-A9217F89D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173" y="1778364"/>
            <a:ext cx="3891575" cy="929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49146-71F0-7EA4-8A96-12506A2750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829" y="1919463"/>
            <a:ext cx="2513760" cy="99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3" grpId="0"/>
      <p:bldP spid="14" grpId="0"/>
      <p:bldP spid="15" grpId="0"/>
      <p:bldP spid="24" grpId="0"/>
      <p:bldP spid="28" grpId="0"/>
      <p:bldP spid="30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40" grpId="0"/>
      <p:bldP spid="41" grpId="0"/>
      <p:bldP spid="58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B07B-B542-532B-C211-85184AA6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3" name="Picture 148073180" descr="A collage of a building&#10;&#10;Description automatically generated">
            <a:extLst>
              <a:ext uri="{FF2B5EF4-FFF2-40B4-BE49-F238E27FC236}">
                <a16:creationId xmlns:a16="http://schemas.microsoft.com/office/drawing/2014/main" id="{A78B7DFF-1CE5-80E7-4918-C6C3553DA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3"/>
          <a:stretch/>
        </p:blipFill>
        <p:spPr>
          <a:xfrm>
            <a:off x="576555" y="2546152"/>
            <a:ext cx="2376047" cy="145015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22F18-C0FF-E657-696F-3C4A7B749565}"/>
              </a:ext>
            </a:extLst>
          </p:cNvPr>
          <p:cNvSpPr txBox="1"/>
          <p:nvPr/>
        </p:nvSpPr>
        <p:spPr>
          <a:xfrm>
            <a:off x="111503" y="1355044"/>
            <a:ext cx="568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Modeling Scenario: Building</a:t>
            </a:r>
            <a:r>
              <a:rPr lang="zh-CN" altLang="en-US" b="1" dirty="0"/>
              <a:t> </a:t>
            </a:r>
            <a:r>
              <a:rPr lang="en-US" altLang="zh-CN" b="1" dirty="0"/>
              <a:t>Energy Analysis</a:t>
            </a:r>
            <a:r>
              <a:rPr lang="zh-CN" altLang="en-US" b="1" dirty="0"/>
              <a:t> </a:t>
            </a:r>
            <a:r>
              <a:rPr lang="en-US" altLang="zh-CN" b="1" dirty="0"/>
              <a:t>&amp;</a:t>
            </a:r>
            <a:r>
              <a:rPr lang="zh-CN" altLang="en-US" b="1" dirty="0"/>
              <a:t> </a:t>
            </a:r>
            <a:r>
              <a:rPr lang="en-US" altLang="zh-CN" b="1" dirty="0"/>
              <a:t>Retrofit</a:t>
            </a:r>
            <a:endParaRPr lang="en-US" b="1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20E180B-E0BF-982D-BC31-F8FB291D8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82" y="4302846"/>
            <a:ext cx="2317592" cy="1406653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80DA1EDD-D004-1524-E084-C53761E1B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014" y="3243899"/>
            <a:ext cx="1621919" cy="1435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BB922A-070B-77F2-59A6-EFBBFAE25A7B}"/>
              </a:ext>
            </a:extLst>
          </p:cNvPr>
          <p:cNvSpPr txBox="1"/>
          <p:nvPr/>
        </p:nvSpPr>
        <p:spPr>
          <a:xfrm>
            <a:off x="939668" y="5668078"/>
            <a:ext cx="17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Modeling Example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4CD9-3198-3442-9A65-A76CCFCF5021}"/>
              </a:ext>
            </a:extLst>
          </p:cNvPr>
          <p:cNvSpPr txBox="1"/>
          <p:nvPr/>
        </p:nvSpPr>
        <p:spPr>
          <a:xfrm>
            <a:off x="5357323" y="4774556"/>
            <a:ext cx="232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Auto-generated Model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3B81AA1-5017-CA30-FBBD-0302EDCF1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042" y="1559839"/>
            <a:ext cx="3232849" cy="19381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9B8A79-9105-EE5F-DD8B-C959266A1C22}"/>
              </a:ext>
            </a:extLst>
          </p:cNvPr>
          <p:cNvSpPr txBox="1"/>
          <p:nvPr/>
        </p:nvSpPr>
        <p:spPr>
          <a:xfrm>
            <a:off x="7872370" y="5655263"/>
            <a:ext cx="427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Consumption &amp; Indoor Environment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34AAB2-FB83-47D1-95C1-B49B58678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807" y="4748170"/>
            <a:ext cx="3924437" cy="9070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1989379-865C-2429-0684-0B08875E2FAD}"/>
              </a:ext>
            </a:extLst>
          </p:cNvPr>
          <p:cNvSpPr/>
          <p:nvPr/>
        </p:nvSpPr>
        <p:spPr>
          <a:xfrm>
            <a:off x="430388" y="2215776"/>
            <a:ext cx="2743201" cy="380881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7">
            <a:extLst>
              <a:ext uri="{FF2B5EF4-FFF2-40B4-BE49-F238E27FC236}">
                <a16:creationId xmlns:a16="http://schemas.microsoft.com/office/drawing/2014/main" id="{3AD78021-35BB-619B-5F98-A0E553AB1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242" y="3053082"/>
            <a:ext cx="752123" cy="6208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0D5867-F465-073D-B3BB-D4163898D442}"/>
              </a:ext>
            </a:extLst>
          </p:cNvPr>
          <p:cNvSpPr txBox="1"/>
          <p:nvPr/>
        </p:nvSpPr>
        <p:spPr>
          <a:xfrm>
            <a:off x="3637856" y="4325515"/>
            <a:ext cx="128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(Reasoning)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905159EB-51B7-752A-2138-A1626EA59AD9}"/>
              </a:ext>
            </a:extLst>
          </p:cNvPr>
          <p:cNvSpPr/>
          <p:nvPr/>
        </p:nvSpPr>
        <p:spPr>
          <a:xfrm>
            <a:off x="3410949" y="4077377"/>
            <a:ext cx="1743724" cy="2254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9F98863-0FD9-F596-5AE5-DA3FBFDF1E60}"/>
              </a:ext>
            </a:extLst>
          </p:cNvPr>
          <p:cNvSpPr/>
          <p:nvPr/>
        </p:nvSpPr>
        <p:spPr>
          <a:xfrm>
            <a:off x="8345898" y="1504351"/>
            <a:ext cx="3411508" cy="199366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C44237-E289-862E-0457-C3EAC0A462C9}"/>
              </a:ext>
            </a:extLst>
          </p:cNvPr>
          <p:cNvSpPr/>
          <p:nvPr/>
        </p:nvSpPr>
        <p:spPr>
          <a:xfrm>
            <a:off x="5332110" y="3053082"/>
            <a:ext cx="2378043" cy="21180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74F332-5E99-2E7C-B9EB-2BAD5157E963}"/>
              </a:ext>
            </a:extLst>
          </p:cNvPr>
          <p:cNvSpPr/>
          <p:nvPr/>
        </p:nvSpPr>
        <p:spPr>
          <a:xfrm>
            <a:off x="7887590" y="4571727"/>
            <a:ext cx="4264093" cy="14528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598F887A-71AD-A519-4536-2EE5F91E91B5}"/>
              </a:ext>
            </a:extLst>
          </p:cNvPr>
          <p:cNvCxnSpPr>
            <a:stCxn id="45" idx="1"/>
            <a:endCxn id="46" idx="0"/>
          </p:cNvCxnSpPr>
          <p:nvPr/>
        </p:nvCxnSpPr>
        <p:spPr>
          <a:xfrm rot="10800000" flipV="1">
            <a:off x="6521132" y="2501184"/>
            <a:ext cx="1824766" cy="551898"/>
          </a:xfrm>
          <a:prstGeom prst="bentConnector2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21D2CA02-1364-5D22-9116-F01E65A8B940}"/>
              </a:ext>
            </a:extLst>
          </p:cNvPr>
          <p:cNvCxnSpPr>
            <a:cxnSpLocks/>
            <a:stCxn id="46" idx="3"/>
            <a:endCxn id="47" idx="0"/>
          </p:cNvCxnSpPr>
          <p:nvPr/>
        </p:nvCxnSpPr>
        <p:spPr>
          <a:xfrm>
            <a:off x="7710153" y="4112104"/>
            <a:ext cx="2309484" cy="459623"/>
          </a:xfrm>
          <a:prstGeom prst="bentConnector2">
            <a:avLst/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407D206-7B7E-00AF-8E13-198499EACCBB}"/>
              </a:ext>
            </a:extLst>
          </p:cNvPr>
          <p:cNvSpPr txBox="1"/>
          <p:nvPr/>
        </p:nvSpPr>
        <p:spPr>
          <a:xfrm>
            <a:off x="0" y="6215836"/>
            <a:ext cx="1045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Jiang G, Ma Z, Zhang L, Chen J. (2025)  Prompt engineering to inform large language model in automated building energy modeling. </a:t>
            </a:r>
            <a:r>
              <a:rPr lang="en-US" sz="1400" i="1" dirty="0"/>
              <a:t>Energy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CDBD377-39A1-F5C0-07ED-0C2E9B2B818C}"/>
              </a:ext>
            </a:extLst>
          </p:cNvPr>
          <p:cNvSpPr txBox="1"/>
          <p:nvPr/>
        </p:nvSpPr>
        <p:spPr>
          <a:xfrm>
            <a:off x="4020721" y="5853214"/>
            <a:ext cx="301973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All codes can find in the paper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20E67-6699-C5A8-466C-5E335645C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68" y="1888596"/>
            <a:ext cx="2513760" cy="9915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DFB3A5-A6B4-CC29-2D6C-67F693C0045F}"/>
              </a:ext>
            </a:extLst>
          </p:cNvPr>
          <p:cNvSpPr/>
          <p:nvPr/>
        </p:nvSpPr>
        <p:spPr>
          <a:xfrm>
            <a:off x="216140" y="1902802"/>
            <a:ext cx="2461958" cy="97738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3FB44F-A63E-6340-70BD-EB9B4FC9D87C}"/>
              </a:ext>
            </a:extLst>
          </p:cNvPr>
          <p:cNvSpPr txBox="1"/>
          <p:nvPr/>
        </p:nvSpPr>
        <p:spPr>
          <a:xfrm>
            <a:off x="475528" y="3990418"/>
            <a:ext cx="2636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Building Modeling Instruction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08777-E147-5024-2FEA-59D08830E8C0}"/>
              </a:ext>
            </a:extLst>
          </p:cNvPr>
          <p:cNvSpPr txBox="1"/>
          <p:nvPr/>
        </p:nvSpPr>
        <p:spPr>
          <a:xfrm>
            <a:off x="3324053" y="3690981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One-shot Learning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4722730-042E-F2E0-9BFC-A591E82972FF}"/>
              </a:ext>
            </a:extLst>
          </p:cNvPr>
          <p:cNvCxnSpPr>
            <a:cxnSpLocks/>
            <a:stCxn id="8" idx="0"/>
          </p:cNvCxnSpPr>
          <p:nvPr/>
        </p:nvCxnSpPr>
        <p:spPr>
          <a:xfrm rot="16200000" flipH="1">
            <a:off x="4824803" y="-1474883"/>
            <a:ext cx="143409" cy="6898778"/>
          </a:xfrm>
          <a:prstGeom prst="bentConnector4">
            <a:avLst>
              <a:gd name="adj1" fmla="val -88557"/>
              <a:gd name="adj2" fmla="val 58922"/>
            </a:avLst>
          </a:prstGeom>
          <a:ln w="381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15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20" grpId="0"/>
      <p:bldP spid="25" grpId="0" animBg="1"/>
      <p:bldP spid="27" grpId="0"/>
      <p:bldP spid="28" grpId="0" animBg="1"/>
      <p:bldP spid="45" grpId="0" animBg="1"/>
      <p:bldP spid="46" grpId="0" animBg="1"/>
      <p:bldP spid="47" grpId="0" animBg="1"/>
      <p:bldP spid="61" grpId="0" animBg="1"/>
      <p:bldP spid="8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ffe08ce-9349-41bd-ba9b-3969cd794eb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B423DA2186634DB4D7102CF9C29108" ma:contentTypeVersion="12" ma:contentTypeDescription="Create a new document." ma:contentTypeScope="" ma:versionID="dfc3685c24f475da6b8cc68faca48c24">
  <xsd:schema xmlns:xsd="http://www.w3.org/2001/XMLSchema" xmlns:xs="http://www.w3.org/2001/XMLSchema" xmlns:p="http://schemas.microsoft.com/office/2006/metadata/properties" xmlns:ns3="2ffe08ce-9349-41bd-ba9b-3969cd794ebd" xmlns:ns4="8d029e3c-75a1-45e5-aa74-fad3dd086c00" targetNamespace="http://schemas.microsoft.com/office/2006/metadata/properties" ma:root="true" ma:fieldsID="dcd977e314c68023c509270de0c0793e" ns3:_="" ns4:_="">
    <xsd:import namespace="2ffe08ce-9349-41bd-ba9b-3969cd794ebd"/>
    <xsd:import namespace="8d029e3c-75a1-45e5-aa74-fad3dd086c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fe08ce-9349-41bd-ba9b-3969cd794e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029e3c-75a1-45e5-aa74-fad3dd086c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643323-A292-4B28-B033-7BEBC9A3D3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C59941-EC8E-4B0D-BAA6-0EDC3C7E9934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8d029e3c-75a1-45e5-aa74-fad3dd086c00"/>
    <ds:schemaRef ds:uri="http://www.w3.org/XML/1998/namespace"/>
    <ds:schemaRef ds:uri="http://schemas.openxmlformats.org/package/2006/metadata/core-properties"/>
    <ds:schemaRef ds:uri="2ffe08ce-9349-41bd-ba9b-3969cd794ebd"/>
  </ds:schemaRefs>
</ds:datastoreItem>
</file>

<file path=customXml/itemProps3.xml><?xml version="1.0" encoding="utf-8"?>
<ds:datastoreItem xmlns:ds="http://schemas.openxmlformats.org/officeDocument/2006/customXml" ds:itemID="{948C50EA-F3B3-4F47-80BB-42F55709A3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fe08ce-9349-41bd-ba9b-3969cd794ebd"/>
    <ds:schemaRef ds:uri="8d029e3c-75a1-45e5-aa74-fad3dd086c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5382</TotalTime>
  <Words>926</Words>
  <Application>Microsoft Macintosh PowerPoint</Application>
  <PresentationFormat>Widescreen</PresentationFormat>
  <Paragraphs>157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Automating Building Energy Modeling from Natural Language</vt:lpstr>
      <vt:lpstr>Learning Objectives</vt:lpstr>
      <vt:lpstr>Outline/Agenda</vt:lpstr>
      <vt:lpstr>Motivation</vt:lpstr>
      <vt:lpstr>Motivation</vt:lpstr>
      <vt:lpstr>Current Challenges</vt:lpstr>
      <vt:lpstr>Current Challenges</vt:lpstr>
      <vt:lpstr>Solution 1: Prompting to inform</vt:lpstr>
      <vt:lpstr>Case Study</vt:lpstr>
      <vt:lpstr>Case Study</vt:lpstr>
      <vt:lpstr>Solution 2: Fine-tuning to learn</vt:lpstr>
      <vt:lpstr>Case Study</vt:lpstr>
      <vt:lpstr>Conclusion</vt:lpstr>
      <vt:lpstr>Future Work</vt:lpstr>
      <vt:lpstr>Bibliography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Branta, Rebecca</dc:creator>
  <cp:lastModifiedBy>Gang Jiang</cp:lastModifiedBy>
  <cp:revision>36</cp:revision>
  <dcterms:created xsi:type="dcterms:W3CDTF">2022-08-18T17:50:21Z</dcterms:created>
  <dcterms:modified xsi:type="dcterms:W3CDTF">2025-07-10T12:50:52Z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0x010100BBB423DA2186634DB4D7102CF9C29108</vt:lpwstr>
  </property>
</Properties>
</file>